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98" r:id="rId3"/>
    <p:sldId id="258" r:id="rId4"/>
    <p:sldId id="297" r:id="rId5"/>
    <p:sldId id="257" r:id="rId6"/>
    <p:sldId id="289" r:id="rId7"/>
    <p:sldId id="290" r:id="rId8"/>
    <p:sldId id="278" r:id="rId9"/>
    <p:sldId id="263" r:id="rId10"/>
    <p:sldId id="264" r:id="rId11"/>
    <p:sldId id="287" r:id="rId12"/>
    <p:sldId id="300" r:id="rId13"/>
    <p:sldId id="267" r:id="rId14"/>
    <p:sldId id="281" r:id="rId15"/>
    <p:sldId id="282" r:id="rId16"/>
    <p:sldId id="294" r:id="rId17"/>
    <p:sldId id="301" r:id="rId18"/>
    <p:sldId id="302" r:id="rId19"/>
    <p:sldId id="304" r:id="rId20"/>
    <p:sldId id="272" r:id="rId21"/>
    <p:sldId id="273" r:id="rId22"/>
    <p:sldId id="285" r:id="rId23"/>
    <p:sldId id="305" r:id="rId24"/>
  </p:sldIdLst>
  <p:sldSz cx="12192000" cy="6858000"/>
  <p:notesSz cx="9144000" cy="6858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59"/>
    <p:restoredTop sz="94859"/>
  </p:normalViewPr>
  <p:slideViewPr>
    <p:cSldViewPr snapToGrid="0" snapToObjects="1">
      <p:cViewPr varScale="1">
        <p:scale>
          <a:sx n="98" d="100"/>
          <a:sy n="98" d="100"/>
        </p:scale>
        <p:origin x="208" y="5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5" d="100"/>
          <a:sy n="125" d="100"/>
        </p:scale>
        <p:origin x="216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E6D234-1C40-0946-AFF7-37F0D5441B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BDE309-11E2-7D46-A5FB-F0FBF639B1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D805A-A62C-4743-9366-EB0991B134A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B7BBE1-2D91-7841-A535-FA24E352BD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65A907-DEA3-A241-B74D-F966F13F0D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578C0-0788-094D-960F-09116310B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677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307216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NSF is focused on fundamental research --- that is transformative and pushes the boundaries of the current knowledge.</a:t>
            </a:r>
          </a:p>
        </p:txBody>
      </p:sp>
    </p:spTree>
    <p:extLst>
      <p:ext uri="{BB962C8B-B14F-4D97-AF65-F5344CB8AC3E}">
        <p14:creationId xmlns:p14="http://schemas.microsoft.com/office/powerpoint/2010/main" val="1470725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NSF is focused on fundamental research --- that is transformative and pushes the boundaries of the current knowledge.</a:t>
            </a:r>
          </a:p>
        </p:txBody>
      </p:sp>
    </p:spTree>
    <p:extLst>
      <p:ext uri="{BB962C8B-B14F-4D97-AF65-F5344CB8AC3E}">
        <p14:creationId xmlns:p14="http://schemas.microsoft.com/office/powerpoint/2010/main" val="973595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of Astronomy Grants program $ 44 Million, of that Galactic Astronomy $8.5 Million per year.</a:t>
            </a:r>
          </a:p>
          <a:p>
            <a:r>
              <a:t>Radio Spectrum for Astronomy has a worth of $13 Billion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158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NSF is focused on fundamental research --- that is transformative and pushes the boundaries of the current knowledge.</a:t>
            </a:r>
          </a:p>
        </p:txBody>
      </p:sp>
    </p:spTree>
    <p:extLst>
      <p:ext uri="{BB962C8B-B14F-4D97-AF65-F5344CB8AC3E}">
        <p14:creationId xmlns:p14="http://schemas.microsoft.com/office/powerpoint/2010/main" val="754609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NSF is focused on fundamental research --- that is transformative and pushes the boundaries of the current knowledge.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of Astronomy Grants program $ 44 Million, of that Galactic Astronomy $8.5 Million per year.</a:t>
            </a:r>
          </a:p>
          <a:p>
            <a:r>
              <a:t>Radio Spectrum for Astronomy has a worth of $13 Billion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1881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of Astronomy Grants program $ 44 Million, of that Galactic Astronomy $8.5 Million per year.</a:t>
            </a:r>
          </a:p>
          <a:p>
            <a:r>
              <a:t>Radio Spectrum for Astronomy has a worth of $13 Billion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315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NSF is focused on fundamental research --- that is transformative and pushes the boundaries of the current knowledge.</a:t>
            </a:r>
          </a:p>
        </p:txBody>
      </p:sp>
    </p:spTree>
    <p:extLst>
      <p:ext uri="{BB962C8B-B14F-4D97-AF65-F5344CB8AC3E}">
        <p14:creationId xmlns:p14="http://schemas.microsoft.com/office/powerpoint/2010/main" val="3523675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NSF is focused on fundamental research --- that is transformative and pushes the boundaries of the current knowledge.</a:t>
            </a:r>
          </a:p>
        </p:txBody>
      </p:sp>
    </p:spTree>
    <p:extLst>
      <p:ext uri="{BB962C8B-B14F-4D97-AF65-F5344CB8AC3E}">
        <p14:creationId xmlns:p14="http://schemas.microsoft.com/office/powerpoint/2010/main" val="73505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NSF is focused on fundamental research --- that is transformative and pushes the boundaries of the current knowledge.</a:t>
            </a:r>
          </a:p>
        </p:txBody>
      </p:sp>
    </p:spTree>
    <p:extLst>
      <p:ext uri="{BB962C8B-B14F-4D97-AF65-F5344CB8AC3E}">
        <p14:creationId xmlns:p14="http://schemas.microsoft.com/office/powerpoint/2010/main" val="2699608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93368" y="1535112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1" name="Text"/>
          <p:cNvSpPr txBox="1"/>
          <p:nvPr/>
        </p:nvSpPr>
        <p:spPr>
          <a:xfrm>
            <a:off x="5757937" y="3254785"/>
            <a:ext cx="9239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 sz="180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0" name="Text"/>
          <p:cNvSpPr txBox="1"/>
          <p:nvPr/>
        </p:nvSpPr>
        <p:spPr>
          <a:xfrm>
            <a:off x="5774829" y="3243579"/>
            <a:ext cx="9239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 sz="180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8" name="Rectangle"/>
          <p:cNvSpPr/>
          <p:nvPr/>
        </p:nvSpPr>
        <p:spPr>
          <a:xfrm>
            <a:off x="-16934" y="-12700"/>
            <a:ext cx="12225867" cy="6883400"/>
          </a:xfrm>
          <a:prstGeom prst="rect">
            <a:avLst/>
          </a:prstGeom>
          <a:solidFill>
            <a:srgbClr val="000000">
              <a:alpha val="37621"/>
            </a:srgb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sz="180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085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13"/>
          </p:nvPr>
        </p:nvSpPr>
        <p:spPr>
          <a:xfrm>
            <a:off x="609599" y="1435101"/>
            <a:ext cx="4011087" cy="46910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</a:lstStyle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9" name="Text"/>
          <p:cNvSpPr txBox="1"/>
          <p:nvPr/>
        </p:nvSpPr>
        <p:spPr>
          <a:xfrm>
            <a:off x="5757937" y="3254785"/>
            <a:ext cx="9239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 sz="180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xfrm>
            <a:off x="2389718" y="4800600"/>
            <a:ext cx="73152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7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2389718" y="612775"/>
            <a:ext cx="73152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9718" y="5367338"/>
            <a:ext cx="73152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0" name="Text"/>
          <p:cNvSpPr txBox="1"/>
          <p:nvPr/>
        </p:nvSpPr>
        <p:spPr>
          <a:xfrm>
            <a:off x="5757937" y="3254785"/>
            <a:ext cx="9239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 sz="180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" name="Text"/>
          <p:cNvSpPr txBox="1"/>
          <p:nvPr/>
        </p:nvSpPr>
        <p:spPr>
          <a:xfrm>
            <a:off x="5757937" y="3254785"/>
            <a:ext cx="9239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 sz="180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8839200" y="274638"/>
            <a:ext cx="2743200" cy="58515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274638"/>
            <a:ext cx="8026400" cy="58515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tif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vurail.org/dspira-lessons/tou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glangsto@nsf.gov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ourceradiotelescopes.org" TargetMode="External"/><Relationship Id="rId2" Type="http://schemas.openxmlformats.org/officeDocument/2006/relationships/hyperlink" Target="http://wvurail.org/cra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tif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bit.ly/LightWorkMemo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ounded Rectangle"/>
          <p:cNvSpPr/>
          <p:nvPr/>
        </p:nvSpPr>
        <p:spPr>
          <a:xfrm>
            <a:off x="2232713" y="3730860"/>
            <a:ext cx="1886695" cy="1167806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039922" y="6400414"/>
            <a:ext cx="170878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504" y="2620296"/>
            <a:ext cx="4945100" cy="3918617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Experience with Student-Constructed Telescopes for Radio Astronomy…"/>
          <p:cNvSpPr txBox="1"/>
          <p:nvPr/>
        </p:nvSpPr>
        <p:spPr>
          <a:xfrm>
            <a:off x="1839311" y="148381"/>
            <a:ext cx="8663319" cy="243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R="457200" algn="ctr" defTabSz="457200">
              <a:defRPr sz="36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3600" dirty="0"/>
              <a:t>See the Big Picture – </a:t>
            </a:r>
            <a:r>
              <a:rPr lang="en-US" sz="3600" i="1" dirty="0">
                <a:solidFill>
                  <a:srgbClr val="FFC000"/>
                </a:solidFill>
              </a:rPr>
              <a:t>via </a:t>
            </a:r>
          </a:p>
          <a:p>
            <a:pPr marR="457200" algn="ctr" defTabSz="457200">
              <a:defRPr sz="36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3600" i="1" dirty="0">
                <a:solidFill>
                  <a:srgbClr val="FFC000"/>
                </a:solidFill>
              </a:rPr>
              <a:t>Milky Way </a:t>
            </a:r>
            <a:r>
              <a:rPr lang="en-US" sz="3600" dirty="0"/>
              <a:t> </a:t>
            </a:r>
            <a:r>
              <a:rPr lang="en-US" sz="3600" i="1" dirty="0">
                <a:solidFill>
                  <a:srgbClr val="FFC000"/>
                </a:solidFill>
              </a:rPr>
              <a:t>Radio Astronomy</a:t>
            </a:r>
            <a:endParaRPr sz="3600" i="1" dirty="0">
              <a:solidFill>
                <a:srgbClr val="FFC000"/>
              </a:solidFill>
            </a:endParaRPr>
          </a:p>
          <a:p>
            <a:pPr marR="457200" algn="ctr" defTabSz="457200">
              <a:defRPr sz="23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rPr sz="2000" dirty="0"/>
              <a:t>Glen Langston (NSF), </a:t>
            </a:r>
            <a:r>
              <a:rPr lang="en-US" sz="2000" dirty="0"/>
              <a:t>Kevin Bandura, Pranav </a:t>
            </a:r>
            <a:r>
              <a:rPr lang="en-US" sz="2000" dirty="0" err="1"/>
              <a:t>Sanghavi</a:t>
            </a:r>
            <a:r>
              <a:rPr lang="en-US" sz="2000" dirty="0"/>
              <a:t>, Evan Smith (WVU), </a:t>
            </a:r>
            <a:r>
              <a:rPr sz="2000" dirty="0"/>
              <a:t>Sue Ann Heatherly, Sophie </a:t>
            </a:r>
            <a:r>
              <a:rPr lang="en-US" sz="2000" dirty="0"/>
              <a:t>St. Georges (GBO), Tad Herman (WCSDNY), Joe Wise, Robert Baker (Wildwood), David Schultz (Park Ridge), John </a:t>
            </a:r>
            <a:r>
              <a:rPr lang="en-US" sz="2000" dirty="0" err="1"/>
              <a:t>Makous</a:t>
            </a:r>
            <a:r>
              <a:rPr lang="en-US" sz="2000" dirty="0"/>
              <a:t>  (Providence), Eric Goff (Loudoun), Howard Chun, John Clark</a:t>
            </a:r>
            <a:endParaRPr sz="2000" dirty="0"/>
          </a:p>
        </p:txBody>
      </p:sp>
      <p:pic>
        <p:nvPicPr>
          <p:cNvPr id="129" name="Picture 2" descr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9397" y="2515322"/>
            <a:ext cx="1217507" cy="1223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GBO-Primary-HighRes-RGB-PGGradient.png" descr="GBO-Primary-HighRes-RGB-PGGradien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7685" y="3843445"/>
            <a:ext cx="1717324" cy="954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5002869"/>
            <a:ext cx="2393756" cy="1396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961375" y="6400414"/>
            <a:ext cx="249425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89" name="Horn Telescopes can be made of many types of materials"/>
          <p:cNvSpPr txBox="1"/>
          <p:nvPr/>
        </p:nvSpPr>
        <p:spPr>
          <a:xfrm>
            <a:off x="1908210" y="79785"/>
            <a:ext cx="8375580" cy="160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4900">
                <a:solidFill>
                  <a:srgbClr val="FFFFFF"/>
                </a:solidFill>
              </a:defRPr>
            </a:lvl1pPr>
          </a:lstStyle>
          <a:p>
            <a:r>
              <a:t>Horn Telescopes can be made of many types of materials</a:t>
            </a:r>
          </a:p>
        </p:txBody>
      </p:sp>
      <p:pic>
        <p:nvPicPr>
          <p:cNvPr id="190" name="StudentHornPresentation - 1.jpg" descr="StudentHornPresentation - 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000" y="1774813"/>
            <a:ext cx="4268815" cy="3201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SophieStudentHorn - 1.jpg" descr="SophieStudentHorn - 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901" y="1776110"/>
            <a:ext cx="4265351" cy="3199014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Left: Bubble Wrap horn.                                     Right:  Reflective foam horn…"/>
          <p:cNvSpPr txBox="1"/>
          <p:nvPr/>
        </p:nvSpPr>
        <p:spPr>
          <a:xfrm>
            <a:off x="1942440" y="5157346"/>
            <a:ext cx="8307120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rPr sz="2000"/>
              <a:t>Left: Bubble Wrap horn.                                     Right:  Reflective foam horn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sz="2000"/>
              <a:t>Bases are a complicated issue, as the horns must be left outside for long periods.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sz="200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sz="2000"/>
              <a:t>The students present their horn design and construction experience.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4EE6CC-05EB-744E-8CBE-35C497BB81F5}"/>
              </a:ext>
            </a:extLst>
          </p:cNvPr>
          <p:cNvSpPr txBox="1"/>
          <p:nvPr/>
        </p:nvSpPr>
        <p:spPr>
          <a:xfrm>
            <a:off x="2055341" y="126222"/>
            <a:ext cx="778334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High School Telescopes Can Have Unique Features</a:t>
            </a:r>
          </a:p>
        </p:txBody>
      </p:sp>
      <p:pic>
        <p:nvPicPr>
          <p:cNvPr id="4" name="Picture 3" descr="A picture containing grass, person, outdoor, person&#10;&#10;Description automatically generated">
            <a:extLst>
              <a:ext uri="{FF2B5EF4-FFF2-40B4-BE49-F238E27FC236}">
                <a16:creationId xmlns:a16="http://schemas.microsoft.com/office/drawing/2014/main" id="{605D67CC-8EC6-744B-ACBD-A53412769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276" y="906279"/>
            <a:ext cx="3887520" cy="4728217"/>
          </a:xfrm>
          <a:prstGeom prst="rect">
            <a:avLst/>
          </a:prstGeom>
        </p:spPr>
      </p:pic>
      <p:pic>
        <p:nvPicPr>
          <p:cNvPr id="6" name="Picture 5" descr="A person and a child playing with a water fountain&#10;&#10;Description automatically generated with low confidence">
            <a:extLst>
              <a:ext uri="{FF2B5EF4-FFF2-40B4-BE49-F238E27FC236}">
                <a16:creationId xmlns:a16="http://schemas.microsoft.com/office/drawing/2014/main" id="{6F2A440A-8C9F-5B44-B260-927F7195A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852" y="711225"/>
            <a:ext cx="3707838" cy="492327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43FE3D-2CCA-0048-9EC7-ACBE5A4C27D5}"/>
              </a:ext>
            </a:extLst>
          </p:cNvPr>
          <p:cNvSpPr txBox="1">
            <a:spLocks/>
          </p:cNvSpPr>
          <p:nvPr/>
        </p:nvSpPr>
        <p:spPr>
          <a:xfrm>
            <a:off x="1524001" y="5885167"/>
            <a:ext cx="4707923" cy="52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457200" lvl="1" indent="0" hangingPunct="1">
              <a:buNone/>
              <a:defRPr sz="2700" b="1">
                <a:ln w="10715">
                  <a:solidFill>
                    <a:srgbClr val="FFD300"/>
                  </a:solidFill>
                </a:ln>
                <a:solidFill>
                  <a:srgbClr val="FFD300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ln w="10715">
                  <a:solidFill>
                    <a:srgbClr val="FFD300"/>
                  </a:solidFill>
                </a:ln>
                <a:solidFill>
                  <a:srgbClr val="FFD300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David Schultz at Park Ridge HS, Chicago</a:t>
            </a:r>
          </a:p>
        </p:txBody>
      </p:sp>
    </p:spTree>
    <p:extLst>
      <p:ext uri="{BB962C8B-B14F-4D97-AF65-F5344CB8AC3E}">
        <p14:creationId xmlns:p14="http://schemas.microsoft.com/office/powerpoint/2010/main" val="292817448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ooter Placeholder 1"/>
          <p:cNvSpPr txBox="1"/>
          <p:nvPr/>
        </p:nvSpPr>
        <p:spPr>
          <a:xfrm>
            <a:off x="4648200" y="6401180"/>
            <a:ext cx="2895600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glangsto@nsf.gov</a:t>
            </a:r>
          </a:p>
        </p:txBody>
      </p:sp>
      <p:sp>
        <p:nvSpPr>
          <p:cNvPr id="134" name="Rectangle 7"/>
          <p:cNvSpPr/>
          <p:nvPr/>
        </p:nvSpPr>
        <p:spPr>
          <a:xfrm>
            <a:off x="1511068" y="1"/>
            <a:ext cx="9144001" cy="6848475"/>
          </a:xfrm>
          <a:prstGeom prst="rect">
            <a:avLst/>
          </a:prstGeom>
          <a:solidFill>
            <a:srgbClr val="000066">
              <a:alpha val="2588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35" name="Text Box 6"/>
          <p:cNvSpPr txBox="1"/>
          <p:nvPr/>
        </p:nvSpPr>
        <p:spPr>
          <a:xfrm>
            <a:off x="1536932" y="1285190"/>
            <a:ext cx="9144000" cy="3724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685800" lvl="1" indent="-228600">
              <a:spcBef>
                <a:spcPts val="800"/>
              </a:spcBef>
              <a:buSzPct val="100000"/>
              <a:buFont typeface="Arial"/>
              <a:buChar char="•"/>
              <a:defRPr sz="3600">
                <a:solidFill>
                  <a:srgbClr val="FFFFFF"/>
                </a:solidFill>
              </a:defRPr>
            </a:pPr>
            <a:r>
              <a:rPr lang="en-US" sz="3600" dirty="0"/>
              <a:t>Many high school teachers and students have built and operated Radio Telescopes</a:t>
            </a:r>
          </a:p>
          <a:p>
            <a:pPr marL="685800" lvl="1" indent="-228600">
              <a:spcBef>
                <a:spcPts val="800"/>
              </a:spcBef>
              <a:buSzPct val="100000"/>
              <a:buFont typeface="Arial"/>
              <a:buChar char="•"/>
              <a:defRPr sz="3600">
                <a:solidFill>
                  <a:srgbClr val="FFFFFF"/>
                </a:solidFill>
              </a:defRPr>
            </a:pPr>
            <a:endParaRPr lang="en-US" sz="3600" dirty="0"/>
          </a:p>
          <a:p>
            <a:pPr marL="685800" lvl="1" indent="-228600">
              <a:spcBef>
                <a:spcPts val="800"/>
              </a:spcBef>
              <a:buSzPct val="100000"/>
              <a:buFont typeface="Arial"/>
              <a:buChar char="•"/>
              <a:defRPr sz="3600">
                <a:solidFill>
                  <a:srgbClr val="FFFFFF"/>
                </a:solidFill>
              </a:defRPr>
            </a:pPr>
            <a:r>
              <a:rPr lang="en-US" sz="3600" dirty="0"/>
              <a:t>See: </a:t>
            </a:r>
            <a:r>
              <a:rPr lang="en-US" sz="3600" b="1" dirty="0"/>
              <a:t>Digital Signal Processing in Radio Astronomy - Lessons Portal</a:t>
            </a:r>
            <a:endParaRPr lang="en-US" sz="3600" dirty="0"/>
          </a:p>
          <a:p>
            <a:pPr marL="685800" lvl="1" indent="-228600">
              <a:spcBef>
                <a:spcPts val="800"/>
              </a:spcBef>
              <a:buSzPct val="100000"/>
              <a:buFont typeface="Arial"/>
              <a:buChar char="•"/>
              <a:defRPr sz="3600">
                <a:solidFill>
                  <a:srgbClr val="FFFFFF"/>
                </a:solidFill>
              </a:defRPr>
            </a:pPr>
            <a:r>
              <a:rPr lang="en-US" sz="3600" dirty="0">
                <a:highlight>
                  <a:srgbClr val="FFFF00"/>
                </a:highlight>
                <a:hlinkClick r:id="rId3"/>
              </a:rPr>
              <a:t>https://wvurail.org/dspira-lessons/tour/</a:t>
            </a:r>
            <a:endParaRPr lang="en-US" sz="3600" dirty="0">
              <a:highlight>
                <a:srgbClr val="FFFF00"/>
              </a:highlight>
            </a:endParaRPr>
          </a:p>
        </p:txBody>
      </p:sp>
      <p:sp>
        <p:nvSpPr>
          <p:cNvPr id="136" name="Rectangle 2"/>
          <p:cNvSpPr txBox="1"/>
          <p:nvPr/>
        </p:nvSpPr>
        <p:spPr>
          <a:xfrm>
            <a:off x="1638300" y="220220"/>
            <a:ext cx="9144000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4000" b="1">
                <a:solidFill>
                  <a:srgbClr val="E5F0FF"/>
                </a:solidFill>
              </a:defRPr>
            </a:lvl1pPr>
          </a:lstStyle>
          <a:p>
            <a:r>
              <a:rPr lang="en-US" dirty="0"/>
              <a:t>Recap:</a:t>
            </a:r>
            <a:r>
              <a:rPr dirty="0"/>
              <a:t>	</a:t>
            </a:r>
          </a:p>
        </p:txBody>
      </p:sp>
      <p:sp>
        <p:nvSpPr>
          <p:cNvPr id="137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9961375" y="6400414"/>
            <a:ext cx="249425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138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1" y="0"/>
            <a:ext cx="1196139" cy="12024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178796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ooter Placeholder 1"/>
          <p:cNvSpPr txBox="1"/>
          <p:nvPr/>
        </p:nvSpPr>
        <p:spPr>
          <a:xfrm>
            <a:off x="4648200" y="6401180"/>
            <a:ext cx="2895600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glangsto@nsf.gov</a:t>
            </a:r>
          </a:p>
        </p:txBody>
      </p:sp>
      <p:sp>
        <p:nvSpPr>
          <p:cNvPr id="209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9961375" y="6400414"/>
            <a:ext cx="249425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21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0"/>
            <a:ext cx="8319542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2" descr="Picture 2">
            <a:extLst>
              <a:ext uri="{FF2B5EF4-FFF2-40B4-BE49-F238E27FC236}">
                <a16:creationId xmlns:a16="http://schemas.microsoft.com/office/drawing/2014/main" id="{E0D1BE2F-53F9-ED45-A2D8-E5255AD7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442" y="184468"/>
            <a:ext cx="1255047" cy="12616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DE5A0B05-3C88-854C-B799-522F032E0EDE}"/>
              </a:ext>
            </a:extLst>
          </p:cNvPr>
          <p:cNvSpPr txBox="1"/>
          <p:nvPr/>
        </p:nvSpPr>
        <p:spPr>
          <a:xfrm>
            <a:off x="3692395" y="228600"/>
            <a:ext cx="4904546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sz="3200" dirty="0">
                <a:solidFill>
                  <a:srgbClr val="FFD300"/>
                </a:solidFill>
              </a:rPr>
              <a:t>Aficionado</a:t>
            </a:r>
            <a:r>
              <a:rPr sz="3200" dirty="0"/>
              <a:t> </a:t>
            </a:r>
            <a:r>
              <a:rPr lang="en-US" sz="3200" dirty="0"/>
              <a:t>Software</a:t>
            </a:r>
            <a:endParaRPr sz="3200" dirty="0"/>
          </a:p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en-US" sz="3200" dirty="0"/>
              <a:t>Observations and Calibration</a:t>
            </a:r>
            <a:endParaRPr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33342-5EAF-3D4A-A3CB-8C11F978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461" y="1496371"/>
            <a:ext cx="7189446" cy="4714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EFBC13-7DC0-C041-8044-5DEAE7F625B0}"/>
              </a:ext>
            </a:extLst>
          </p:cNvPr>
          <p:cNvSpPr txBox="1"/>
          <p:nvPr/>
        </p:nvSpPr>
        <p:spPr>
          <a:xfrm>
            <a:off x="2468462" y="6260070"/>
            <a:ext cx="763926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Gnuradio</a:t>
            </a:r>
            <a:r>
              <a:rPr lang="en-US" dirty="0">
                <a:solidFill>
                  <a:schemeClr val="bg1"/>
                </a:solidFill>
              </a:rPr>
              <a:t>-Based Observing Interface.  Runs on a Raspberry Pi 4.   Free Software!</a:t>
            </a:r>
          </a:p>
        </p:txBody>
      </p:sp>
    </p:spTree>
    <p:extLst>
      <p:ext uri="{BB962C8B-B14F-4D97-AF65-F5344CB8AC3E}">
        <p14:creationId xmlns:p14="http://schemas.microsoft.com/office/powerpoint/2010/main" val="49459278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DE5A0B05-3C88-854C-B799-522F032E0EDE}"/>
              </a:ext>
            </a:extLst>
          </p:cNvPr>
          <p:cNvSpPr txBox="1"/>
          <p:nvPr/>
        </p:nvSpPr>
        <p:spPr>
          <a:xfrm>
            <a:off x="3692395" y="228600"/>
            <a:ext cx="4904546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sz="3200" dirty="0">
                <a:solidFill>
                  <a:srgbClr val="FFD300"/>
                </a:solidFill>
              </a:rPr>
              <a:t>Aficionado</a:t>
            </a:r>
            <a:r>
              <a:rPr sz="3200" dirty="0"/>
              <a:t> </a:t>
            </a:r>
            <a:r>
              <a:rPr lang="en-US" sz="3200" dirty="0"/>
              <a:t>Software</a:t>
            </a:r>
            <a:endParaRPr sz="3200" dirty="0"/>
          </a:p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en-US" sz="3200" dirty="0"/>
              <a:t>Observations and Calibration</a:t>
            </a:r>
            <a:endParaRPr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FBC13-7DC0-C041-8044-5DEAE7F625B0}"/>
              </a:ext>
            </a:extLst>
          </p:cNvPr>
          <p:cNvSpPr txBox="1"/>
          <p:nvPr/>
        </p:nvSpPr>
        <p:spPr>
          <a:xfrm>
            <a:off x="2468462" y="6260070"/>
            <a:ext cx="5561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Hot and Cold load Calibration with astronomical accuracy!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C1866A-F2C7-3C42-A18C-640F1D61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462" y="1256061"/>
            <a:ext cx="7495953" cy="491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4269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DE5A0B05-3C88-854C-B799-522F032E0EDE}"/>
              </a:ext>
            </a:extLst>
          </p:cNvPr>
          <p:cNvSpPr txBox="1"/>
          <p:nvPr/>
        </p:nvSpPr>
        <p:spPr>
          <a:xfrm>
            <a:off x="2567929" y="247136"/>
            <a:ext cx="717331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en-US" sz="3200" dirty="0">
                <a:solidFill>
                  <a:srgbClr val="FFD300"/>
                </a:solidFill>
              </a:rPr>
              <a:t>Almost “Live” Demos</a:t>
            </a:r>
            <a:endParaRPr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FBC13-7DC0-C041-8044-5DEAE7F625B0}"/>
              </a:ext>
            </a:extLst>
          </p:cNvPr>
          <p:cNvSpPr txBox="1"/>
          <p:nvPr/>
        </p:nvSpPr>
        <p:spPr>
          <a:xfrm>
            <a:off x="2567930" y="5061464"/>
            <a:ext cx="691471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Our intention was to have live observations during this presentation.</a:t>
            </a:r>
          </a:p>
          <a:p>
            <a:r>
              <a:rPr lang="en-US" dirty="0">
                <a:solidFill>
                  <a:schemeClr val="bg1"/>
                </a:solidFill>
              </a:rPr>
              <a:t>John </a:t>
            </a:r>
            <a:r>
              <a:rPr lang="en-US" dirty="0" err="1">
                <a:solidFill>
                  <a:schemeClr val="bg1"/>
                </a:solidFill>
              </a:rPr>
              <a:t>Makous</a:t>
            </a:r>
            <a:r>
              <a:rPr lang="en-US" dirty="0">
                <a:solidFill>
                  <a:schemeClr val="bg1"/>
                </a:solidFill>
              </a:rPr>
              <a:t>, Providence HS, North Caroline sent this observation, made</a:t>
            </a:r>
          </a:p>
          <a:p>
            <a:r>
              <a:rPr lang="en-US" dirty="0">
                <a:solidFill>
                  <a:schemeClr val="bg1"/>
                </a:solidFill>
              </a:rPr>
              <a:t>At noon today.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DBE5A8-9124-7346-85AE-2F559D6DA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929" y="852106"/>
            <a:ext cx="7173314" cy="523937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F9DEABB3-A3B6-FC41-995A-1994624FB259}"/>
              </a:ext>
            </a:extLst>
          </p:cNvPr>
          <p:cNvSpPr txBox="1"/>
          <p:nvPr/>
        </p:nvSpPr>
        <p:spPr>
          <a:xfrm>
            <a:off x="2438627" y="6091477"/>
            <a:ext cx="717331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en-US" sz="3200" dirty="0">
                <a:solidFill>
                  <a:srgbClr val="FFD300"/>
                </a:solidFill>
              </a:rPr>
              <a:t>Will Try to Go Live…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418127006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ooter Placeholder 1"/>
          <p:cNvSpPr txBox="1"/>
          <p:nvPr/>
        </p:nvSpPr>
        <p:spPr>
          <a:xfrm>
            <a:off x="4648200" y="6401180"/>
            <a:ext cx="2895600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glangsto@nsf.gov</a:t>
            </a:r>
          </a:p>
        </p:txBody>
      </p:sp>
      <p:sp>
        <p:nvSpPr>
          <p:cNvPr id="134" name="Rectangle 7"/>
          <p:cNvSpPr/>
          <p:nvPr/>
        </p:nvSpPr>
        <p:spPr>
          <a:xfrm>
            <a:off x="1511068" y="1"/>
            <a:ext cx="9144001" cy="6848475"/>
          </a:xfrm>
          <a:prstGeom prst="rect">
            <a:avLst/>
          </a:prstGeom>
          <a:solidFill>
            <a:srgbClr val="000066">
              <a:alpha val="2588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35" name="Text Box 6"/>
          <p:cNvSpPr txBox="1"/>
          <p:nvPr/>
        </p:nvSpPr>
        <p:spPr>
          <a:xfrm>
            <a:off x="1536932" y="1285191"/>
            <a:ext cx="9144000" cy="431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57200" lvl="1" indent="0">
              <a:spcBef>
                <a:spcPts val="800"/>
              </a:spcBef>
              <a:buSzPct val="100000"/>
              <a:defRPr sz="3600">
                <a:solidFill>
                  <a:srgbClr val="FFFFFF"/>
                </a:solidFill>
              </a:defRPr>
            </a:pPr>
            <a:r>
              <a:rPr lang="en-US" sz="3600" dirty="0"/>
              <a:t>Your Telescopes can observe the Milky Way while you are busy inventing Experiments</a:t>
            </a:r>
          </a:p>
          <a:p>
            <a:pPr marL="457200" lvl="1" indent="0">
              <a:spcBef>
                <a:spcPts val="800"/>
              </a:spcBef>
              <a:buSzPct val="100000"/>
              <a:defRPr sz="3600">
                <a:solidFill>
                  <a:srgbClr val="FFFFFF"/>
                </a:solidFill>
              </a:defRPr>
            </a:pPr>
            <a:r>
              <a:rPr lang="en-US" sz="3600" i="1" dirty="0">
                <a:solidFill>
                  <a:srgbClr val="FFC000"/>
                </a:solidFill>
              </a:rPr>
              <a:t>Experiments:</a:t>
            </a:r>
          </a:p>
          <a:p>
            <a:pPr marL="1200150" lvl="6" indent="-742950">
              <a:spcBef>
                <a:spcPts val="800"/>
              </a:spcBef>
              <a:buSzPct val="100000"/>
              <a:buFont typeface="+mj-lt"/>
              <a:buAutoNum type="arabicPeriod"/>
              <a:defRPr sz="3600">
                <a:solidFill>
                  <a:srgbClr val="FFFFFF"/>
                </a:solidFill>
              </a:defRPr>
            </a:pPr>
            <a:r>
              <a:rPr lang="en-US" sz="2000" dirty="0"/>
              <a:t>Find the Milky Way, Observe a band of Sky and the North Pole</a:t>
            </a:r>
          </a:p>
          <a:p>
            <a:pPr marL="1200150" lvl="6" indent="-742950">
              <a:spcBef>
                <a:spcPts val="800"/>
              </a:spcBef>
              <a:buSzPct val="100000"/>
              <a:buFont typeface="+mj-lt"/>
              <a:buAutoNum type="arabicPeriod"/>
              <a:defRPr sz="3600">
                <a:solidFill>
                  <a:srgbClr val="FFFFFF"/>
                </a:solidFill>
              </a:defRPr>
            </a:pPr>
            <a:r>
              <a:rPr lang="en-US" sz="2000" dirty="0"/>
              <a:t>Map the Milky Way</a:t>
            </a:r>
          </a:p>
          <a:p>
            <a:pPr marL="1200150" lvl="6" indent="-742950">
              <a:spcBef>
                <a:spcPts val="800"/>
              </a:spcBef>
              <a:buSzPct val="100000"/>
              <a:buFont typeface="+mj-lt"/>
              <a:buAutoNum type="arabicPeriod"/>
              <a:defRPr sz="3600">
                <a:solidFill>
                  <a:srgbClr val="FFFFFF"/>
                </a:solidFill>
              </a:defRPr>
            </a:pPr>
            <a:r>
              <a:rPr lang="en-US" sz="2000" dirty="0"/>
              <a:t>Detect Cosmic Ray Flashes</a:t>
            </a:r>
          </a:p>
          <a:p>
            <a:pPr marL="1200150" lvl="6" indent="-742950">
              <a:spcBef>
                <a:spcPts val="800"/>
              </a:spcBef>
              <a:buSzPct val="100000"/>
              <a:buFont typeface="+mj-lt"/>
              <a:buAutoNum type="arabicPeriod"/>
              <a:defRPr sz="3600">
                <a:solidFill>
                  <a:srgbClr val="FFFFFF"/>
                </a:solidFill>
              </a:defRPr>
            </a:pPr>
            <a:r>
              <a:rPr lang="en-US" sz="2000" dirty="0"/>
              <a:t>Discover a Fast Radio Burst or </a:t>
            </a:r>
            <a:r>
              <a:rPr lang="en-US" sz="2000" dirty="0" err="1"/>
              <a:t>Magnitar</a:t>
            </a:r>
            <a:r>
              <a:rPr lang="en-US" sz="2000" dirty="0"/>
              <a:t> (</a:t>
            </a:r>
            <a:r>
              <a:rPr lang="en-US" sz="2000" dirty="0" err="1"/>
              <a:t>eg.</a:t>
            </a:r>
            <a:r>
              <a:rPr lang="en-US" sz="2000" dirty="0"/>
              <a:t> SGR 1935+2154)</a:t>
            </a:r>
          </a:p>
          <a:p>
            <a:pPr marL="1200150" lvl="6" indent="-742950">
              <a:spcBef>
                <a:spcPts val="800"/>
              </a:spcBef>
              <a:buSzPct val="100000"/>
              <a:buFont typeface="+mj-lt"/>
              <a:buAutoNum type="arabicPeriod"/>
              <a:defRPr sz="3600">
                <a:solidFill>
                  <a:srgbClr val="FFFFFF"/>
                </a:solidFill>
              </a:defRPr>
            </a:pPr>
            <a:r>
              <a:rPr lang="en-US" sz="2000" dirty="0"/>
              <a:t>Discover Extra-terrestrials communicating by Radio Flashes</a:t>
            </a:r>
          </a:p>
          <a:p>
            <a:pPr marL="1200150" lvl="6" indent="-742950">
              <a:spcBef>
                <a:spcPts val="800"/>
              </a:spcBef>
              <a:buSzPct val="100000"/>
              <a:buFont typeface="+mj-lt"/>
              <a:buAutoNum type="arabicPeriod"/>
              <a:defRPr sz="3600">
                <a:solidFill>
                  <a:srgbClr val="FFFFFF"/>
                </a:solidFill>
              </a:defRPr>
            </a:pPr>
            <a:r>
              <a:rPr lang="en-US" sz="2000" dirty="0"/>
              <a:t>Discover Extra-terrestrials communicating by Cosmic Rays</a:t>
            </a:r>
          </a:p>
        </p:txBody>
      </p:sp>
      <p:sp>
        <p:nvSpPr>
          <p:cNvPr id="136" name="Rectangle 2"/>
          <p:cNvSpPr txBox="1"/>
          <p:nvPr/>
        </p:nvSpPr>
        <p:spPr>
          <a:xfrm>
            <a:off x="1638300" y="220220"/>
            <a:ext cx="9144000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4000" b="1">
                <a:solidFill>
                  <a:srgbClr val="E5F0FF"/>
                </a:solidFill>
              </a:defRPr>
            </a:lvl1pPr>
          </a:lstStyle>
          <a:p>
            <a:r>
              <a:rPr lang="en-US" dirty="0"/>
              <a:t>Recap:</a:t>
            </a:r>
            <a:r>
              <a:rPr dirty="0"/>
              <a:t>	</a:t>
            </a:r>
          </a:p>
        </p:txBody>
      </p:sp>
      <p:sp>
        <p:nvSpPr>
          <p:cNvPr id="137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9961375" y="6400414"/>
            <a:ext cx="249425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138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1" y="0"/>
            <a:ext cx="1196139" cy="12024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765176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ooter Placeholder 1"/>
          <p:cNvSpPr txBox="1"/>
          <p:nvPr/>
        </p:nvSpPr>
        <p:spPr>
          <a:xfrm>
            <a:off x="4648200" y="6401180"/>
            <a:ext cx="2895600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glangsto@nsf.gov</a:t>
            </a:r>
          </a:p>
        </p:txBody>
      </p:sp>
      <p:sp>
        <p:nvSpPr>
          <p:cNvPr id="134" name="Rectangle 7"/>
          <p:cNvSpPr/>
          <p:nvPr/>
        </p:nvSpPr>
        <p:spPr>
          <a:xfrm>
            <a:off x="1524000" y="377826"/>
            <a:ext cx="9144001" cy="6848475"/>
          </a:xfrm>
          <a:prstGeom prst="rect">
            <a:avLst/>
          </a:prstGeom>
          <a:solidFill>
            <a:srgbClr val="000066">
              <a:alpha val="2588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dirty="0"/>
          </a:p>
        </p:txBody>
      </p:sp>
      <p:sp>
        <p:nvSpPr>
          <p:cNvPr id="135" name="Text Box 6"/>
          <p:cNvSpPr txBox="1"/>
          <p:nvPr/>
        </p:nvSpPr>
        <p:spPr>
          <a:xfrm>
            <a:off x="2198269" y="946488"/>
            <a:ext cx="801253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457200" lvl="1" indent="0">
              <a:spcBef>
                <a:spcPts val="800"/>
              </a:spcBef>
              <a:buSzPct val="100000"/>
              <a:defRPr sz="3600">
                <a:solidFill>
                  <a:srgbClr val="FFFFFF"/>
                </a:solidFill>
              </a:defRPr>
            </a:pPr>
            <a:r>
              <a:rPr lang="en-US" sz="2800" dirty="0"/>
              <a:t>Observe for 24 hours with telescope at an elevation. </a:t>
            </a:r>
          </a:p>
        </p:txBody>
      </p:sp>
      <p:sp>
        <p:nvSpPr>
          <p:cNvPr id="136" name="Rectangle 2"/>
          <p:cNvSpPr txBox="1"/>
          <p:nvPr/>
        </p:nvSpPr>
        <p:spPr>
          <a:xfrm>
            <a:off x="1638300" y="220220"/>
            <a:ext cx="9144000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4000" b="1">
                <a:solidFill>
                  <a:srgbClr val="E5F0FF"/>
                </a:solidFill>
              </a:defRPr>
            </a:lvl1pPr>
          </a:lstStyle>
          <a:p>
            <a:r>
              <a:rPr lang="en-US" dirty="0"/>
              <a:t>Transit Telescopes</a:t>
            </a:r>
            <a:r>
              <a:rPr dirty="0"/>
              <a:t>	</a:t>
            </a:r>
          </a:p>
        </p:txBody>
      </p:sp>
      <p:sp>
        <p:nvSpPr>
          <p:cNvPr id="137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9961375" y="6400414"/>
            <a:ext cx="249425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138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1" y="0"/>
            <a:ext cx="1196139" cy="1202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521658A8-4E71-5746-BCA8-5E87C2CB4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3709" y="2267410"/>
            <a:ext cx="2034223" cy="3784600"/>
          </a:xfrm>
          <a:prstGeom prst="rect">
            <a:avLst/>
          </a:prstGeom>
        </p:spPr>
      </p:pic>
      <p:pic>
        <p:nvPicPr>
          <p:cNvPr id="5" name="Picture 4" descr="A picture containing outdoor, wooden&#10;&#10;Description automatically generated">
            <a:extLst>
              <a:ext uri="{FF2B5EF4-FFF2-40B4-BE49-F238E27FC236}">
                <a16:creationId xmlns:a16="http://schemas.microsoft.com/office/drawing/2014/main" id="{83C25DC7-B532-D84C-9408-3A7362DDE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0" y="1662750"/>
            <a:ext cx="3579208" cy="4772278"/>
          </a:xfrm>
          <a:prstGeom prst="rect">
            <a:avLst/>
          </a:prstGeom>
        </p:spPr>
      </p:pic>
      <p:pic>
        <p:nvPicPr>
          <p:cNvPr id="7" name="Picture 6" descr="A picture containing grass, outdoor, tree, green&#10;&#10;Description automatically generated">
            <a:extLst>
              <a:ext uri="{FF2B5EF4-FFF2-40B4-BE49-F238E27FC236}">
                <a16:creationId xmlns:a16="http://schemas.microsoft.com/office/drawing/2014/main" id="{8C6B48E4-1925-5B49-B2AD-B4B4DE5C3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446" y="1976196"/>
            <a:ext cx="2077354" cy="40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8965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ooter Placeholder 1"/>
          <p:cNvSpPr txBox="1"/>
          <p:nvPr/>
        </p:nvSpPr>
        <p:spPr>
          <a:xfrm>
            <a:off x="4648200" y="6401180"/>
            <a:ext cx="2895600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glangsto@nsf.gov</a:t>
            </a:r>
          </a:p>
        </p:txBody>
      </p:sp>
      <p:sp>
        <p:nvSpPr>
          <p:cNvPr id="134" name="Rectangle 7"/>
          <p:cNvSpPr/>
          <p:nvPr/>
        </p:nvSpPr>
        <p:spPr>
          <a:xfrm>
            <a:off x="1638300" y="415926"/>
            <a:ext cx="9144001" cy="6848475"/>
          </a:xfrm>
          <a:prstGeom prst="rect">
            <a:avLst/>
          </a:prstGeom>
          <a:solidFill>
            <a:srgbClr val="000066">
              <a:alpha val="2588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dirty="0"/>
          </a:p>
        </p:txBody>
      </p:sp>
      <p:sp>
        <p:nvSpPr>
          <p:cNvPr id="135" name="Text Box 6"/>
          <p:cNvSpPr txBox="1"/>
          <p:nvPr/>
        </p:nvSpPr>
        <p:spPr>
          <a:xfrm>
            <a:off x="2198269" y="946488"/>
            <a:ext cx="8012531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457200" lvl="1" indent="0">
              <a:spcBef>
                <a:spcPts val="800"/>
              </a:spcBef>
              <a:buSzPct val="100000"/>
              <a:defRPr sz="3600">
                <a:solidFill>
                  <a:srgbClr val="FFFFFF"/>
                </a:solidFill>
              </a:defRPr>
            </a:pPr>
            <a:r>
              <a:rPr lang="en-US" sz="2800" dirty="0"/>
              <a:t>Observe for 24 hours at North Pole. </a:t>
            </a:r>
          </a:p>
          <a:p>
            <a:pPr marL="457200" lvl="1" indent="0">
              <a:spcBef>
                <a:spcPts val="800"/>
              </a:spcBef>
              <a:buSzPct val="100000"/>
              <a:defRPr sz="3600">
                <a:solidFill>
                  <a:srgbClr val="FFFFFF"/>
                </a:solidFill>
              </a:defRPr>
            </a:pPr>
            <a:r>
              <a:rPr lang="en-US" sz="2400" dirty="0">
                <a:solidFill>
                  <a:srgbClr val="FFC000"/>
                </a:solidFill>
              </a:rPr>
              <a:t>Small pointing offsets cause surprising shifts in intensity!</a:t>
            </a:r>
          </a:p>
        </p:txBody>
      </p:sp>
      <p:sp>
        <p:nvSpPr>
          <p:cNvPr id="136" name="Rectangle 2"/>
          <p:cNvSpPr txBox="1"/>
          <p:nvPr/>
        </p:nvSpPr>
        <p:spPr>
          <a:xfrm>
            <a:off x="1638300" y="220220"/>
            <a:ext cx="9144000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4000" b="1">
                <a:solidFill>
                  <a:srgbClr val="E5F0FF"/>
                </a:solidFill>
              </a:defRPr>
            </a:lvl1pPr>
          </a:lstStyle>
          <a:p>
            <a:r>
              <a:rPr lang="en-US" dirty="0"/>
              <a:t>Transit Telescopes</a:t>
            </a:r>
            <a:r>
              <a:rPr dirty="0"/>
              <a:t>	</a:t>
            </a:r>
          </a:p>
        </p:txBody>
      </p:sp>
      <p:sp>
        <p:nvSpPr>
          <p:cNvPr id="137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9961375" y="6400414"/>
            <a:ext cx="249425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138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1" y="0"/>
            <a:ext cx="1196139" cy="1202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 descr="A picture containing grass, outdoor, tree, green&#10;&#10;Description automatically generated">
            <a:extLst>
              <a:ext uri="{FF2B5EF4-FFF2-40B4-BE49-F238E27FC236}">
                <a16:creationId xmlns:a16="http://schemas.microsoft.com/office/drawing/2014/main" id="{8C6B48E4-1925-5B49-B2AD-B4B4DE5C3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446" y="1976196"/>
            <a:ext cx="2077354" cy="4090789"/>
          </a:xfrm>
          <a:prstGeom prst="rect">
            <a:avLst/>
          </a:prstGeom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896002A-747B-4A48-8A2D-CB6B6EA86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85" y="1976195"/>
            <a:ext cx="6369224" cy="410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6264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ooter Placeholder 1"/>
          <p:cNvSpPr txBox="1"/>
          <p:nvPr/>
        </p:nvSpPr>
        <p:spPr>
          <a:xfrm>
            <a:off x="4648200" y="6401180"/>
            <a:ext cx="2895600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glangsto@nsf.gov</a:t>
            </a:r>
          </a:p>
        </p:txBody>
      </p:sp>
      <p:sp>
        <p:nvSpPr>
          <p:cNvPr id="134" name="Rectangle 7"/>
          <p:cNvSpPr/>
          <p:nvPr/>
        </p:nvSpPr>
        <p:spPr>
          <a:xfrm>
            <a:off x="1511068" y="1"/>
            <a:ext cx="9144001" cy="6848475"/>
          </a:xfrm>
          <a:prstGeom prst="rect">
            <a:avLst/>
          </a:prstGeom>
          <a:solidFill>
            <a:srgbClr val="000066">
              <a:alpha val="2588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35" name="Text Box 6"/>
          <p:cNvSpPr txBox="1"/>
          <p:nvPr/>
        </p:nvSpPr>
        <p:spPr>
          <a:xfrm>
            <a:off x="1536932" y="1285190"/>
            <a:ext cx="9144000" cy="3724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685800" lvl="1" indent="-228600">
              <a:spcBef>
                <a:spcPts val="800"/>
              </a:spcBef>
              <a:buSzPct val="100000"/>
              <a:buFont typeface="Arial"/>
              <a:buChar char="•"/>
              <a:defRPr sz="3600">
                <a:solidFill>
                  <a:srgbClr val="FFFFFF"/>
                </a:solidFill>
              </a:defRPr>
            </a:pPr>
            <a:r>
              <a:rPr lang="en-US" sz="3600" dirty="0"/>
              <a:t>Show that everyone can discover the Milky Way in their own backyard. </a:t>
            </a:r>
          </a:p>
          <a:p>
            <a:pPr marL="685800" lvl="1" indent="-228600">
              <a:spcBef>
                <a:spcPts val="800"/>
              </a:spcBef>
              <a:buSzPct val="100000"/>
              <a:buFont typeface="Arial"/>
              <a:buChar char="•"/>
              <a:defRPr sz="3600">
                <a:solidFill>
                  <a:srgbClr val="FFFFFF"/>
                </a:solidFill>
              </a:defRPr>
            </a:pPr>
            <a:r>
              <a:rPr lang="en-US" sz="3600" dirty="0">
                <a:solidFill>
                  <a:srgbClr val="FFC000"/>
                </a:solidFill>
              </a:rPr>
              <a:t>Students learn Scientific Process</a:t>
            </a:r>
          </a:p>
          <a:p>
            <a:pPr marL="685800" lvl="1" indent="-228600">
              <a:spcBef>
                <a:spcPts val="800"/>
              </a:spcBef>
              <a:buSzPct val="100000"/>
              <a:buFont typeface="Arial"/>
              <a:buChar char="•"/>
              <a:defRPr sz="3600">
                <a:solidFill>
                  <a:srgbClr val="FFFFFF"/>
                </a:solidFill>
              </a:defRPr>
            </a:pPr>
            <a:r>
              <a:rPr lang="en-US" sz="3600" dirty="0">
                <a:solidFill>
                  <a:srgbClr val="FFC000"/>
                </a:solidFill>
              </a:rPr>
              <a:t>Students learn self-organization, group leadership</a:t>
            </a:r>
          </a:p>
          <a:p>
            <a:pPr marL="685800" lvl="1" indent="-228600">
              <a:spcBef>
                <a:spcPts val="800"/>
              </a:spcBef>
              <a:buSzPct val="100000"/>
              <a:buFont typeface="Arial"/>
              <a:buChar char="•"/>
              <a:defRPr sz="3600">
                <a:solidFill>
                  <a:srgbClr val="FFFFFF"/>
                </a:solidFill>
              </a:defRPr>
            </a:pPr>
            <a:r>
              <a:rPr lang="en-US" sz="3600" dirty="0">
                <a:solidFill>
                  <a:srgbClr val="FFC000"/>
                </a:solidFill>
              </a:rPr>
              <a:t>Students design their own experiments</a:t>
            </a:r>
            <a:endParaRPr sz="3600" dirty="0">
              <a:solidFill>
                <a:srgbClr val="FFC000"/>
              </a:solidFill>
            </a:endParaRPr>
          </a:p>
        </p:txBody>
      </p:sp>
      <p:sp>
        <p:nvSpPr>
          <p:cNvPr id="136" name="Rectangle 2"/>
          <p:cNvSpPr txBox="1"/>
          <p:nvPr/>
        </p:nvSpPr>
        <p:spPr>
          <a:xfrm>
            <a:off x="1638300" y="220220"/>
            <a:ext cx="9144000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4000" b="1">
                <a:solidFill>
                  <a:srgbClr val="E5F0FF"/>
                </a:solidFill>
              </a:defRPr>
            </a:lvl1pPr>
          </a:lstStyle>
          <a:p>
            <a:r>
              <a:rPr lang="en-US" dirty="0"/>
              <a:t>Student Outcomes</a:t>
            </a:r>
            <a:r>
              <a:rPr dirty="0"/>
              <a:t>	</a:t>
            </a:r>
          </a:p>
        </p:txBody>
      </p:sp>
      <p:sp>
        <p:nvSpPr>
          <p:cNvPr id="137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039922" y="6400414"/>
            <a:ext cx="170878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38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1" y="0"/>
            <a:ext cx="1196139" cy="12024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658029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32975" y="6400414"/>
            <a:ext cx="249425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236" name="MapE.png" descr="M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395" y="1111417"/>
            <a:ext cx="8263210" cy="4050966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TextBox 4"/>
          <p:cNvSpPr txBox="1"/>
          <p:nvPr/>
        </p:nvSpPr>
        <p:spPr>
          <a:xfrm>
            <a:off x="4257957" y="495301"/>
            <a:ext cx="334161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>
                <a:solidFill>
                  <a:srgbClr val="FFFFFF"/>
                </a:solidFill>
              </a:defRPr>
            </a:lvl1pPr>
          </a:lstStyle>
          <a:p>
            <a:r>
              <a:rPr dirty="0"/>
              <a:t>A </a:t>
            </a:r>
            <a:r>
              <a:rPr lang="en-US" dirty="0"/>
              <a:t>week</a:t>
            </a:r>
            <a:r>
              <a:rPr dirty="0"/>
              <a:t> Drifts by…</a:t>
            </a:r>
          </a:p>
        </p:txBody>
      </p:sp>
      <p:sp>
        <p:nvSpPr>
          <p:cNvPr id="238" name="The data files must fully and accurately describe the observations.  Calibration observations are also needed periodically."/>
          <p:cNvSpPr txBox="1"/>
          <p:nvPr/>
        </p:nvSpPr>
        <p:spPr>
          <a:xfrm>
            <a:off x="1942440" y="5385947"/>
            <a:ext cx="830712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The data files must fully and accurately describe the observations.  Calibration observations are also needed periodically.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Footer Placeholder 1"/>
          <p:cNvSpPr txBox="1"/>
          <p:nvPr/>
        </p:nvSpPr>
        <p:spPr>
          <a:xfrm>
            <a:off x="4648200" y="6401180"/>
            <a:ext cx="2895600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glangsto@nsf.gov</a:t>
            </a:r>
          </a:p>
        </p:txBody>
      </p:sp>
      <p:sp>
        <p:nvSpPr>
          <p:cNvPr id="241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9961375" y="6400414"/>
            <a:ext cx="249425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24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00201"/>
            <a:ext cx="9144000" cy="4435813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TextBox 4"/>
          <p:cNvSpPr txBox="1"/>
          <p:nvPr/>
        </p:nvSpPr>
        <p:spPr>
          <a:xfrm>
            <a:off x="2758645" y="228600"/>
            <a:ext cx="677204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sz="3200" dirty="0">
                <a:solidFill>
                  <a:srgbClr val="FFD300"/>
                </a:solidFill>
              </a:rPr>
              <a:t>Aficionado</a:t>
            </a:r>
            <a:r>
              <a:rPr sz="3200" dirty="0"/>
              <a:t> Map of our Galaxy</a:t>
            </a:r>
          </a:p>
          <a:p>
            <a:pPr algn="ctr">
              <a:defRPr sz="3200">
                <a:solidFill>
                  <a:srgbClr val="FFFFFF"/>
                </a:solidFill>
              </a:defRPr>
            </a:pPr>
            <a:r>
              <a:rPr sz="3200" dirty="0"/>
              <a:t>Integrated Neutral Hydrogen (K km/sec)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32975" y="6400414"/>
            <a:ext cx="249425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37" name="TextBox 4"/>
          <p:cNvSpPr txBox="1"/>
          <p:nvPr/>
        </p:nvSpPr>
        <p:spPr>
          <a:xfrm>
            <a:off x="3643206" y="495301"/>
            <a:ext cx="4571122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>
                <a:solidFill>
                  <a:srgbClr val="FFFFFF"/>
                </a:solidFill>
              </a:defRPr>
            </a:lvl1pPr>
          </a:lstStyle>
          <a:p>
            <a:r>
              <a:rPr dirty="0"/>
              <a:t>A</a:t>
            </a:r>
            <a:r>
              <a:rPr lang="en-US" dirty="0"/>
              <a:t>nother</a:t>
            </a:r>
            <a:r>
              <a:rPr dirty="0"/>
              <a:t> month Drifts by…</a:t>
            </a:r>
          </a:p>
        </p:txBody>
      </p:sp>
      <p:sp>
        <p:nvSpPr>
          <p:cNvPr id="238" name="The data files must fully and accurately describe the observations.  Calibration observations are also needed periodically."/>
          <p:cNvSpPr txBox="1"/>
          <p:nvPr/>
        </p:nvSpPr>
        <p:spPr>
          <a:xfrm>
            <a:off x="1903680" y="4737360"/>
            <a:ext cx="830712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Improved calibration and better pointing needed to produce a more accurate map.</a:t>
            </a:r>
            <a:endParaRPr dirty="0"/>
          </a:p>
        </p:txBody>
      </p:sp>
      <p:pic>
        <p:nvPicPr>
          <p:cNvPr id="3" name="Picture 2" descr="A picture containing light&#10;&#10;Description automatically generated">
            <a:extLst>
              <a:ext uri="{FF2B5EF4-FFF2-40B4-BE49-F238E27FC236}">
                <a16:creationId xmlns:a16="http://schemas.microsoft.com/office/drawing/2014/main" id="{A566DC24-A6B4-0640-B64D-F56B39E88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7540" y="1446044"/>
            <a:ext cx="8462021" cy="304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0566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4"/>
          <p:cNvSpPr/>
          <p:nvPr/>
        </p:nvSpPr>
        <p:spPr>
          <a:xfrm>
            <a:off x="1524000" y="9526"/>
            <a:ext cx="9144000" cy="6848475"/>
          </a:xfrm>
          <a:prstGeom prst="rect">
            <a:avLst/>
          </a:prstGeom>
          <a:solidFill>
            <a:srgbClr val="000066">
              <a:alpha val="2588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685800" lvl="1" indent="-228600">
              <a:spcBef>
                <a:spcPts val="800"/>
              </a:spcBef>
              <a:buSzPct val="100000"/>
              <a:buFont typeface="Arial"/>
              <a:buChar char="•"/>
              <a:defRPr sz="3600">
                <a:solidFill>
                  <a:srgbClr val="FFFFFF"/>
                </a:solidFill>
              </a:defRPr>
            </a:pPr>
            <a:r>
              <a:rPr lang="en-US" sz="3600" dirty="0"/>
              <a:t>Share the Big Picture:  The vast scale of the Milky Way in time and space </a:t>
            </a:r>
            <a:r>
              <a:rPr lang="en-US" sz="3600" i="1" dirty="0">
                <a:solidFill>
                  <a:srgbClr val="FFC000"/>
                </a:solidFill>
              </a:rPr>
              <a:t>Miraculously Makes Life Possible!</a:t>
            </a:r>
          </a:p>
        </p:txBody>
      </p:sp>
      <p:sp>
        <p:nvSpPr>
          <p:cNvPr id="256" name="TextBox 1"/>
          <p:cNvSpPr txBox="1"/>
          <p:nvPr/>
        </p:nvSpPr>
        <p:spPr>
          <a:xfrm>
            <a:off x="4583629" y="151121"/>
            <a:ext cx="3432989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Real Goal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509763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ooter Placeholder 3"/>
          <p:cNvSpPr txBox="1"/>
          <p:nvPr/>
        </p:nvSpPr>
        <p:spPr>
          <a:xfrm>
            <a:off x="4648200" y="6401180"/>
            <a:ext cx="2895600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glangsto@nsf.gov</a:t>
            </a:r>
          </a:p>
        </p:txBody>
      </p:sp>
      <p:sp>
        <p:nvSpPr>
          <p:cNvPr id="143" name="Rectangle 5"/>
          <p:cNvSpPr/>
          <p:nvPr/>
        </p:nvSpPr>
        <p:spPr>
          <a:xfrm>
            <a:off x="1478087" y="-142875"/>
            <a:ext cx="9144000" cy="6848475"/>
          </a:xfrm>
          <a:prstGeom prst="rect">
            <a:avLst/>
          </a:prstGeom>
          <a:solidFill>
            <a:srgbClr val="000066">
              <a:alpha val="2588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4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13231">
              <a:defRPr sz="3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Introduction:</a:t>
            </a:r>
          </a:p>
          <a:p>
            <a:pPr defTabSz="713231">
              <a:defRPr sz="343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sng" dirty="0">
                <a:solidFill>
                  <a:srgbClr val="FFC000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glangsto@nsf.gov</a:t>
            </a:r>
          </a:p>
        </p:txBody>
      </p:sp>
      <p:sp>
        <p:nvSpPr>
          <p:cNvPr id="14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981200" y="1600200"/>
            <a:ext cx="8137774" cy="416490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b="1">
                <a:ln w="12700">
                  <a:solidFill>
                    <a:srgbClr val="054697"/>
                  </a:solidFill>
                </a:ln>
                <a:solidFill>
                  <a:srgbClr val="F4F1E3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>
                <a:ln w="12700">
                  <a:noFill/>
                </a:ln>
                <a:solidFill>
                  <a:schemeClr val="bg1"/>
                </a:solidFill>
                <a:effectLst>
                  <a:outerShdw dist="20320" rotWithShape="0">
                    <a:srgbClr val="000000"/>
                  </a:outerShdw>
                </a:effectLst>
              </a:rPr>
              <a:t>Radio and Optical Astronomer</a:t>
            </a:r>
          </a:p>
          <a:p>
            <a:pPr>
              <a:defRPr b="1">
                <a:ln w="12700">
                  <a:solidFill>
                    <a:srgbClr val="054697"/>
                  </a:solidFill>
                </a:ln>
                <a:solidFill>
                  <a:srgbClr val="F4F1E3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>
                <a:ln w="12700">
                  <a:noFill/>
                </a:ln>
                <a:solidFill>
                  <a:schemeClr val="bg1"/>
                </a:solidFill>
                <a:effectLst>
                  <a:outerShdw dist="20320" rotWithShape="0">
                    <a:srgbClr val="000000"/>
                  </a:outerShdw>
                </a:effectLst>
              </a:rPr>
              <a:t>NSF Galactic Astronomy Grants Program</a:t>
            </a:r>
          </a:p>
          <a:p>
            <a:pPr>
              <a:defRPr b="1">
                <a:ln w="12700">
                  <a:solidFill>
                    <a:srgbClr val="054697"/>
                  </a:solidFill>
                </a:ln>
                <a:solidFill>
                  <a:srgbClr val="F4F1E3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>
                <a:ln w="12700">
                  <a:noFill/>
                </a:ln>
                <a:solidFill>
                  <a:schemeClr val="bg1"/>
                </a:solidFill>
                <a:effectLst>
                  <a:outerShdw dist="20320" rotWithShape="0">
                    <a:srgbClr val="000000"/>
                  </a:outerShdw>
                </a:effectLst>
              </a:rPr>
              <a:t>Lead role in Outreach and Citizen Science</a:t>
            </a:r>
          </a:p>
          <a:p>
            <a:pPr marL="457200" lvl="1" indent="0">
              <a:buNone/>
              <a:defRPr sz="2700" b="1">
                <a:ln w="10715">
                  <a:solidFill>
                    <a:srgbClr val="FFD300"/>
                  </a:solidFill>
                </a:ln>
                <a:solidFill>
                  <a:srgbClr val="FFD300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dirty="0"/>
          </a:p>
          <a:p>
            <a:pPr marL="457200" lvl="1" indent="0">
              <a:buNone/>
              <a:defRPr sz="2700" b="1">
                <a:ln w="10715">
                  <a:solidFill>
                    <a:srgbClr val="FFD300"/>
                  </a:solidFill>
                </a:ln>
                <a:solidFill>
                  <a:srgbClr val="FFD300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Previous live AAS video demo: </a:t>
            </a:r>
            <a:r>
              <a:rPr lang="en-US" sz="1600" dirty="0"/>
              <a:t>https://</a:t>
            </a:r>
            <a:r>
              <a:rPr lang="en-US" sz="1600" dirty="0" err="1"/>
              <a:t>www.gb.nrao.edu</a:t>
            </a:r>
            <a:r>
              <a:rPr lang="en-US" sz="1600" dirty="0"/>
              <a:t>/~</a:t>
            </a:r>
            <a:r>
              <a:rPr lang="en-US" sz="1600" dirty="0" err="1"/>
              <a:t>glangsto</a:t>
            </a:r>
            <a:r>
              <a:rPr lang="en-US" sz="1600" dirty="0"/>
              <a:t>/aas2020/Langston2020AasTelescopeWebinar.mp4</a:t>
            </a:r>
          </a:p>
          <a:p>
            <a:pPr marL="800100" lvl="1" indent="-342900">
              <a:buChar char="•"/>
              <a:defRPr sz="2700" b="1">
                <a:ln w="10715">
                  <a:solidFill>
                    <a:srgbClr val="FFD300"/>
                  </a:solidFill>
                </a:ln>
                <a:solidFill>
                  <a:srgbClr val="FFD300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  <p:sp>
        <p:nvSpPr>
          <p:cNvPr id="146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0039922" y="6400414"/>
            <a:ext cx="170878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147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1" y="152400"/>
            <a:ext cx="1196139" cy="12024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700159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ooter Placeholder 1"/>
          <p:cNvSpPr txBox="1"/>
          <p:nvPr/>
        </p:nvSpPr>
        <p:spPr>
          <a:xfrm>
            <a:off x="4648200" y="6401180"/>
            <a:ext cx="2895600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glangsto@nsf.gov</a:t>
            </a:r>
          </a:p>
        </p:txBody>
      </p:sp>
      <p:sp>
        <p:nvSpPr>
          <p:cNvPr id="134" name="Rectangle 7"/>
          <p:cNvSpPr/>
          <p:nvPr/>
        </p:nvSpPr>
        <p:spPr>
          <a:xfrm>
            <a:off x="1511068" y="1"/>
            <a:ext cx="9144001" cy="6848475"/>
          </a:xfrm>
          <a:prstGeom prst="rect">
            <a:avLst/>
          </a:prstGeom>
          <a:solidFill>
            <a:srgbClr val="000066">
              <a:alpha val="2588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35" name="Text Box 6"/>
          <p:cNvSpPr txBox="1"/>
          <p:nvPr/>
        </p:nvSpPr>
        <p:spPr>
          <a:xfrm>
            <a:off x="1536932" y="1285190"/>
            <a:ext cx="9144000" cy="4278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685800" lvl="1" indent="-228600">
              <a:spcBef>
                <a:spcPts val="800"/>
              </a:spcBef>
              <a:buSzPct val="100000"/>
              <a:buFont typeface="Arial"/>
              <a:buChar char="•"/>
              <a:defRPr sz="3600">
                <a:solidFill>
                  <a:srgbClr val="FFFFFF"/>
                </a:solidFill>
              </a:defRPr>
            </a:pPr>
            <a:r>
              <a:rPr lang="en-US" sz="3600" dirty="0"/>
              <a:t>Share student’s many Hands-On Milky Way projects.</a:t>
            </a:r>
          </a:p>
          <a:p>
            <a:pPr marL="685800" lvl="1" indent="-228600">
              <a:spcBef>
                <a:spcPts val="800"/>
              </a:spcBef>
              <a:buSzPct val="100000"/>
              <a:buFont typeface="Arial"/>
              <a:buChar char="•"/>
              <a:defRPr sz="3600">
                <a:solidFill>
                  <a:srgbClr val="FFFFFF"/>
                </a:solidFill>
              </a:defRPr>
            </a:pPr>
            <a:r>
              <a:rPr lang="en-US" sz="3600" dirty="0">
                <a:solidFill>
                  <a:srgbClr val="FFC000"/>
                </a:solidFill>
              </a:rPr>
              <a:t>What goal? </a:t>
            </a:r>
            <a:r>
              <a:rPr lang="en-US" sz="3600" dirty="0"/>
              <a:t>Help students appreciate their place in the Universe.</a:t>
            </a:r>
          </a:p>
          <a:p>
            <a:pPr marL="685800" lvl="1" indent="-228600">
              <a:spcBef>
                <a:spcPts val="800"/>
              </a:spcBef>
              <a:buSzPct val="100000"/>
              <a:buFont typeface="Arial"/>
              <a:buChar char="•"/>
              <a:defRPr sz="3600">
                <a:solidFill>
                  <a:srgbClr val="FFFFFF"/>
                </a:solidFill>
              </a:defRPr>
            </a:pPr>
            <a:r>
              <a:rPr lang="en-US" sz="3600" dirty="0">
                <a:solidFill>
                  <a:srgbClr val="FFC000"/>
                </a:solidFill>
              </a:rPr>
              <a:t>How?  </a:t>
            </a:r>
            <a:r>
              <a:rPr lang="en-US" sz="3600" dirty="0"/>
              <a:t>Show that everyone can discover the Milky Way in their own backyard. </a:t>
            </a:r>
          </a:p>
          <a:p>
            <a:pPr marL="685800" lvl="1" indent="-228600">
              <a:spcBef>
                <a:spcPts val="800"/>
              </a:spcBef>
              <a:buSzPct val="100000"/>
              <a:buFont typeface="Arial"/>
              <a:buChar char="•"/>
              <a:defRPr sz="3600">
                <a:solidFill>
                  <a:srgbClr val="FFFFFF"/>
                </a:solidFill>
              </a:defRPr>
            </a:pPr>
            <a:r>
              <a:rPr lang="en-US" sz="3600" dirty="0">
                <a:solidFill>
                  <a:srgbClr val="FFC000"/>
                </a:solidFill>
              </a:rPr>
              <a:t>Who? </a:t>
            </a:r>
            <a:r>
              <a:rPr lang="en-US" sz="3600" dirty="0">
                <a:solidFill>
                  <a:schemeClr val="bg1"/>
                </a:solidFill>
              </a:rPr>
              <a:t>Investigators working with Teachers</a:t>
            </a:r>
            <a:r>
              <a:rPr lang="en-US" sz="3600" dirty="0">
                <a:solidFill>
                  <a:srgbClr val="FFC000"/>
                </a:solidFill>
              </a:rPr>
              <a:t>.</a:t>
            </a:r>
            <a:endParaRPr sz="3600" dirty="0">
              <a:solidFill>
                <a:srgbClr val="FFC000"/>
              </a:solidFill>
            </a:endParaRPr>
          </a:p>
        </p:txBody>
      </p:sp>
      <p:sp>
        <p:nvSpPr>
          <p:cNvPr id="136" name="Rectangle 2"/>
          <p:cNvSpPr txBox="1"/>
          <p:nvPr/>
        </p:nvSpPr>
        <p:spPr>
          <a:xfrm>
            <a:off x="1638300" y="220220"/>
            <a:ext cx="9144000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4000" b="1">
                <a:solidFill>
                  <a:srgbClr val="E5F0FF"/>
                </a:solidFill>
              </a:defRPr>
            </a:lvl1pPr>
          </a:lstStyle>
          <a:p>
            <a:r>
              <a:rPr lang="en-US" dirty="0"/>
              <a:t>Outcome of Presentation</a:t>
            </a:r>
            <a:r>
              <a:rPr dirty="0"/>
              <a:t>	</a:t>
            </a:r>
          </a:p>
        </p:txBody>
      </p:sp>
      <p:sp>
        <p:nvSpPr>
          <p:cNvPr id="137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039922" y="6400414"/>
            <a:ext cx="170878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38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1" y="0"/>
            <a:ext cx="1196139" cy="12024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5590835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ooter Placeholder 1"/>
          <p:cNvSpPr txBox="1"/>
          <p:nvPr/>
        </p:nvSpPr>
        <p:spPr>
          <a:xfrm>
            <a:off x="4648200" y="6401180"/>
            <a:ext cx="2895600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glangsto@nsf.gov</a:t>
            </a:r>
          </a:p>
        </p:txBody>
      </p:sp>
      <p:sp>
        <p:nvSpPr>
          <p:cNvPr id="134" name="Rectangle 7"/>
          <p:cNvSpPr/>
          <p:nvPr/>
        </p:nvSpPr>
        <p:spPr>
          <a:xfrm>
            <a:off x="1511068" y="1"/>
            <a:ext cx="9144001" cy="6848475"/>
          </a:xfrm>
          <a:prstGeom prst="rect">
            <a:avLst/>
          </a:prstGeom>
          <a:solidFill>
            <a:srgbClr val="000066">
              <a:alpha val="2588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35" name="Text Box 6"/>
          <p:cNvSpPr txBox="1"/>
          <p:nvPr/>
        </p:nvSpPr>
        <p:spPr>
          <a:xfrm>
            <a:off x="1346200" y="1412362"/>
            <a:ext cx="9144000" cy="483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685800" lvl="1" indent="-228600">
              <a:spcBef>
                <a:spcPts val="800"/>
              </a:spcBef>
              <a:buSzPct val="100000"/>
              <a:buFont typeface="Arial"/>
              <a:buChar char="•"/>
              <a:defRPr sz="3600">
                <a:solidFill>
                  <a:srgbClr val="FFFFFF"/>
                </a:solidFill>
              </a:defRPr>
            </a:pPr>
            <a:r>
              <a:rPr lang="en-US" sz="3600" dirty="0"/>
              <a:t>Convince </a:t>
            </a:r>
            <a:r>
              <a:rPr lang="en-US" sz="3600" i="1" dirty="0">
                <a:solidFill>
                  <a:srgbClr val="FFC000"/>
                </a:solidFill>
              </a:rPr>
              <a:t>you</a:t>
            </a:r>
            <a:r>
              <a:rPr lang="en-US" sz="3600" dirty="0"/>
              <a:t> that anyone can build a radio telescope to see the Milky Way.</a:t>
            </a:r>
          </a:p>
          <a:p>
            <a:pPr marL="685800" lvl="1" indent="-228600">
              <a:spcBef>
                <a:spcPts val="800"/>
              </a:spcBef>
              <a:buSzPct val="100000"/>
              <a:buFont typeface="Arial"/>
              <a:buChar char="•"/>
              <a:defRPr sz="3600">
                <a:solidFill>
                  <a:srgbClr val="FFFFFF"/>
                </a:solidFill>
              </a:defRPr>
            </a:pPr>
            <a:r>
              <a:rPr lang="en-US" sz="3600" dirty="0"/>
              <a:t>Show that High Schools can work together Nationwide.</a:t>
            </a:r>
          </a:p>
          <a:p>
            <a:pPr marL="685800" lvl="1" indent="-228600">
              <a:spcBef>
                <a:spcPts val="800"/>
              </a:spcBef>
              <a:buSzPct val="100000"/>
              <a:buFont typeface="Arial"/>
              <a:buChar char="•"/>
              <a:defRPr sz="3600">
                <a:solidFill>
                  <a:srgbClr val="FFFFFF"/>
                </a:solidFill>
              </a:defRPr>
            </a:pPr>
            <a:r>
              <a:rPr lang="en-US" sz="3600" dirty="0"/>
              <a:t>Solicit proposals </a:t>
            </a:r>
            <a:r>
              <a:rPr lang="en-US" sz="3600" i="1" dirty="0">
                <a:solidFill>
                  <a:srgbClr val="FFC000"/>
                </a:solidFill>
              </a:rPr>
              <a:t>from you </a:t>
            </a:r>
            <a:r>
              <a:rPr lang="en-US" sz="3600" dirty="0"/>
              <a:t>to Expand the High School network.</a:t>
            </a:r>
          </a:p>
          <a:p>
            <a:pPr marL="685800" lvl="1" indent="-228600">
              <a:spcBef>
                <a:spcPts val="800"/>
              </a:spcBef>
              <a:buSzPct val="100000"/>
              <a:buFont typeface="Arial"/>
              <a:buChar char="•"/>
              <a:defRPr sz="3600">
                <a:solidFill>
                  <a:srgbClr val="FFFFFF"/>
                </a:solidFill>
              </a:defRPr>
            </a:pPr>
            <a:r>
              <a:rPr lang="en-US" sz="3600" dirty="0"/>
              <a:t>Solicit Key Science projects </a:t>
            </a:r>
            <a:r>
              <a:rPr lang="en-US" sz="3600" i="1" dirty="0">
                <a:solidFill>
                  <a:srgbClr val="FFC000"/>
                </a:solidFill>
              </a:rPr>
              <a:t>from you </a:t>
            </a:r>
            <a:r>
              <a:rPr lang="en-US" sz="3600" dirty="0"/>
              <a:t>for the telescope network.</a:t>
            </a:r>
            <a:endParaRPr sz="3600" dirty="0"/>
          </a:p>
        </p:txBody>
      </p:sp>
      <p:sp>
        <p:nvSpPr>
          <p:cNvPr id="136" name="Rectangle 2"/>
          <p:cNvSpPr txBox="1"/>
          <p:nvPr/>
        </p:nvSpPr>
        <p:spPr>
          <a:xfrm>
            <a:off x="1638300" y="220220"/>
            <a:ext cx="9144000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4000" b="1">
                <a:solidFill>
                  <a:srgbClr val="E5F0FF"/>
                </a:solidFill>
              </a:defRPr>
            </a:lvl1pPr>
          </a:lstStyle>
          <a:p>
            <a:r>
              <a:rPr dirty="0"/>
              <a:t>Goals of </a:t>
            </a:r>
            <a:r>
              <a:rPr lang="en-US" dirty="0"/>
              <a:t>this </a:t>
            </a:r>
            <a:r>
              <a:rPr dirty="0"/>
              <a:t>Presentation	</a:t>
            </a:r>
          </a:p>
        </p:txBody>
      </p:sp>
      <p:sp>
        <p:nvSpPr>
          <p:cNvPr id="137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039922" y="6400414"/>
            <a:ext cx="170878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38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1" y="0"/>
            <a:ext cx="1196139" cy="1202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ooter Placeholder 3"/>
          <p:cNvSpPr txBox="1"/>
          <p:nvPr/>
        </p:nvSpPr>
        <p:spPr>
          <a:xfrm>
            <a:off x="4648200" y="6401180"/>
            <a:ext cx="2895600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glangsto@nsf.gov</a:t>
            </a:r>
          </a:p>
        </p:txBody>
      </p:sp>
      <p:sp>
        <p:nvSpPr>
          <p:cNvPr id="143" name="Rectangle 5"/>
          <p:cNvSpPr/>
          <p:nvPr/>
        </p:nvSpPr>
        <p:spPr>
          <a:xfrm>
            <a:off x="1524000" y="1"/>
            <a:ext cx="9144000" cy="6848475"/>
          </a:xfrm>
          <a:prstGeom prst="rect">
            <a:avLst/>
          </a:prstGeom>
          <a:solidFill>
            <a:srgbClr val="000066">
              <a:alpha val="2588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dirty="0"/>
          </a:p>
        </p:txBody>
      </p:sp>
      <p:sp>
        <p:nvSpPr>
          <p:cNvPr id="14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713231">
              <a:defRPr sz="3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Students in Action</a:t>
            </a:r>
            <a:endParaRPr dirty="0"/>
          </a:p>
        </p:txBody>
      </p:sp>
      <p:sp>
        <p:nvSpPr>
          <p:cNvPr id="14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131276" y="1060133"/>
            <a:ext cx="4114800" cy="51280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  <a:defRPr sz="2700" b="1">
                <a:ln w="10715">
                  <a:solidFill>
                    <a:srgbClr val="FFD300"/>
                  </a:solidFill>
                </a:ln>
                <a:solidFill>
                  <a:srgbClr val="FFD300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Building Telescopes</a:t>
            </a:r>
            <a:endParaRPr dirty="0"/>
          </a:p>
        </p:txBody>
      </p:sp>
      <p:sp>
        <p:nvSpPr>
          <p:cNvPr id="146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0039922" y="6400414"/>
            <a:ext cx="170878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4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1" y="152400"/>
            <a:ext cx="1196139" cy="1202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Allyson (Wildwood HS) successfully building a very sensitive Radio Astronomy Amplifer">
            <a:extLst>
              <a:ext uri="{FF2B5EF4-FFF2-40B4-BE49-F238E27FC236}">
                <a16:creationId xmlns:a16="http://schemas.microsoft.com/office/drawing/2014/main" id="{B6522820-0159-9D47-AFAF-0ED9BD5F0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138" y="1808131"/>
            <a:ext cx="2813281" cy="3750276"/>
          </a:xfrm>
          <a:prstGeom prst="rect">
            <a:avLst/>
          </a:prstGeom>
        </p:spPr>
      </p:pic>
      <p:pic>
        <p:nvPicPr>
          <p:cNvPr id="9" name="Picture 8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79879970-9CA8-2742-BD90-4E3BD3EF52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277" y="1730902"/>
            <a:ext cx="5113637" cy="383522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5FDD205-E6B3-F54B-9387-A11B70E7227B}"/>
              </a:ext>
            </a:extLst>
          </p:cNvPr>
          <p:cNvSpPr txBox="1">
            <a:spLocks/>
          </p:cNvSpPr>
          <p:nvPr/>
        </p:nvSpPr>
        <p:spPr>
          <a:xfrm>
            <a:off x="1981200" y="5622991"/>
            <a:ext cx="4522573" cy="512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fontScale="62500" lnSpcReduction="20000"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457200" lvl="1" indent="0" hangingPunct="1">
              <a:buNone/>
              <a:defRPr sz="2700" b="1">
                <a:ln w="10715">
                  <a:solidFill>
                    <a:srgbClr val="FFD300"/>
                  </a:solidFill>
                </a:ln>
                <a:solidFill>
                  <a:srgbClr val="FFD300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700" b="1" dirty="0">
                <a:ln w="10715">
                  <a:solidFill>
                    <a:srgbClr val="FFD300"/>
                  </a:solidFill>
                </a:ln>
                <a:solidFill>
                  <a:srgbClr val="FFD300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lang="en-US" sz="2700" b="1" baseline="30000" dirty="0">
                <a:ln w="10715">
                  <a:solidFill>
                    <a:srgbClr val="FFD300"/>
                  </a:solidFill>
                </a:ln>
                <a:solidFill>
                  <a:srgbClr val="FFD300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2700" b="1" dirty="0">
                <a:ln w="10715">
                  <a:solidFill>
                    <a:srgbClr val="FFD300"/>
                  </a:solidFill>
                </a:ln>
                <a:solidFill>
                  <a:srgbClr val="FFD300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 Grade Students with their telescope at Loudoun Academy in VA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2EA8A15-8DBD-EF43-AE36-1B87FD736EBB}"/>
              </a:ext>
            </a:extLst>
          </p:cNvPr>
          <p:cNvSpPr txBox="1">
            <a:spLocks/>
          </p:cNvSpPr>
          <p:nvPr/>
        </p:nvSpPr>
        <p:spPr>
          <a:xfrm>
            <a:off x="6602627" y="5679851"/>
            <a:ext cx="4015946" cy="512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fontScale="62500" lnSpcReduction="20000"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457200" lvl="1" indent="0" hangingPunct="1">
              <a:buNone/>
              <a:defRPr sz="2700" b="1">
                <a:ln w="10715">
                  <a:solidFill>
                    <a:srgbClr val="FFD300"/>
                  </a:solidFill>
                </a:ln>
                <a:solidFill>
                  <a:srgbClr val="FFD300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700" b="1" dirty="0">
                <a:ln w="10715">
                  <a:solidFill>
                    <a:srgbClr val="FFD300"/>
                  </a:solidFill>
                </a:ln>
                <a:solidFill>
                  <a:srgbClr val="FFD300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Student with amplifiers she built for the telescope in Los Angels, CA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F3F4AB-8408-F445-A3CB-037E8A084006}"/>
              </a:ext>
            </a:extLst>
          </p:cNvPr>
          <p:cNvCxnSpPr>
            <a:cxnSpLocks/>
          </p:cNvCxnSpPr>
          <p:nvPr/>
        </p:nvCxnSpPr>
        <p:spPr>
          <a:xfrm>
            <a:off x="9222259" y="3782123"/>
            <a:ext cx="0" cy="914400"/>
          </a:xfrm>
          <a:prstGeom prst="straightConnector1">
            <a:avLst/>
          </a:prstGeom>
          <a:noFill/>
          <a:ln w="73025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7053348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ooter Placeholder 3"/>
          <p:cNvSpPr txBox="1"/>
          <p:nvPr/>
        </p:nvSpPr>
        <p:spPr>
          <a:xfrm>
            <a:off x="4648200" y="6401180"/>
            <a:ext cx="2895600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glangsto@nsf.gov</a:t>
            </a:r>
          </a:p>
        </p:txBody>
      </p:sp>
      <p:sp>
        <p:nvSpPr>
          <p:cNvPr id="143" name="Rectangle 5"/>
          <p:cNvSpPr/>
          <p:nvPr/>
        </p:nvSpPr>
        <p:spPr>
          <a:xfrm>
            <a:off x="1524000" y="1"/>
            <a:ext cx="9144000" cy="6848475"/>
          </a:xfrm>
          <a:prstGeom prst="rect">
            <a:avLst/>
          </a:prstGeom>
          <a:solidFill>
            <a:srgbClr val="000066">
              <a:alpha val="2588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dirty="0"/>
          </a:p>
        </p:txBody>
      </p:sp>
      <p:sp>
        <p:nvSpPr>
          <p:cNvPr id="14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713231">
              <a:defRPr sz="3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More Students in Action</a:t>
            </a:r>
            <a:endParaRPr dirty="0"/>
          </a:p>
        </p:txBody>
      </p:sp>
      <p:sp>
        <p:nvSpPr>
          <p:cNvPr id="14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283621" y="1611256"/>
            <a:ext cx="4114800" cy="51280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457200" lvl="1" indent="0">
              <a:buNone/>
              <a:defRPr sz="2700" b="1">
                <a:ln w="10715">
                  <a:solidFill>
                    <a:srgbClr val="FFD300"/>
                  </a:solidFill>
                </a:ln>
                <a:solidFill>
                  <a:srgbClr val="FFD300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Building lots of Telescopes</a:t>
            </a:r>
            <a:endParaRPr dirty="0"/>
          </a:p>
        </p:txBody>
      </p:sp>
      <p:sp>
        <p:nvSpPr>
          <p:cNvPr id="146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0039922" y="6400414"/>
            <a:ext cx="170878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4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1" y="152400"/>
            <a:ext cx="1196139" cy="120244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5FDD205-E6B3-F54B-9387-A11B70E7227B}"/>
              </a:ext>
            </a:extLst>
          </p:cNvPr>
          <p:cNvSpPr txBox="1">
            <a:spLocks/>
          </p:cNvSpPr>
          <p:nvPr/>
        </p:nvSpPr>
        <p:spPr>
          <a:xfrm>
            <a:off x="1981200" y="4660193"/>
            <a:ext cx="3608173" cy="1532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fontScale="85000" lnSpcReduction="20000"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457200" lvl="1" indent="0" hangingPunct="1">
              <a:buNone/>
              <a:defRPr sz="2700" b="1">
                <a:ln w="10715">
                  <a:solidFill>
                    <a:srgbClr val="FFD300"/>
                  </a:solidFill>
                </a:ln>
                <a:solidFill>
                  <a:srgbClr val="FFD300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700" b="1" dirty="0">
                <a:ln w="10715">
                  <a:solidFill>
                    <a:srgbClr val="FFD300"/>
                  </a:solidFill>
                </a:ln>
                <a:solidFill>
                  <a:srgbClr val="FFD300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Group projects for 9</a:t>
            </a:r>
            <a:r>
              <a:rPr lang="en-US" sz="2700" b="1" baseline="30000" dirty="0">
                <a:ln w="10715">
                  <a:solidFill>
                    <a:srgbClr val="FFD300"/>
                  </a:solidFill>
                </a:ln>
                <a:solidFill>
                  <a:srgbClr val="FFD300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2700" b="1" dirty="0">
                <a:ln w="10715">
                  <a:solidFill>
                    <a:srgbClr val="FFD300"/>
                  </a:solidFill>
                </a:ln>
                <a:solidFill>
                  <a:srgbClr val="FFD300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 grade students teach teamwork, engineering, software and science simultaneously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2EA8A15-8DBD-EF43-AE36-1B87FD736EBB}"/>
              </a:ext>
            </a:extLst>
          </p:cNvPr>
          <p:cNvSpPr txBox="1">
            <a:spLocks/>
          </p:cNvSpPr>
          <p:nvPr/>
        </p:nvSpPr>
        <p:spPr>
          <a:xfrm>
            <a:off x="5375827" y="5483010"/>
            <a:ext cx="4933824" cy="795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457200" lvl="1" indent="0" hangingPunct="1">
              <a:buNone/>
              <a:defRPr sz="2700" b="1">
                <a:ln w="10715">
                  <a:solidFill>
                    <a:srgbClr val="FFD300"/>
                  </a:solidFill>
                </a:ln>
                <a:solidFill>
                  <a:srgbClr val="FFD300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ln w="10715">
                  <a:solidFill>
                    <a:srgbClr val="FFD300"/>
                  </a:solidFill>
                </a:ln>
                <a:solidFill>
                  <a:srgbClr val="FFD300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This was class project was organized by Eric Goff, with help from Kevin Bandura and Pranav </a:t>
            </a:r>
            <a:r>
              <a:rPr lang="en-US" sz="1800" dirty="0" err="1">
                <a:ln w="10715">
                  <a:solidFill>
                    <a:srgbClr val="FFD300"/>
                  </a:solidFill>
                </a:ln>
                <a:solidFill>
                  <a:srgbClr val="FFD300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Sanghavi</a:t>
            </a:r>
            <a:endParaRPr lang="en-US" sz="1800" dirty="0">
              <a:ln w="10715">
                <a:solidFill>
                  <a:srgbClr val="FFD300"/>
                </a:solidFill>
              </a:ln>
              <a:solidFill>
                <a:srgbClr val="FFD300"/>
              </a:solidFill>
              <a:effectLst>
                <a:outerShdw blurRad="38100" dist="20320" dir="1800000" rotWithShape="0">
                  <a:srgbClr val="000000">
                    <a:alpha val="40000"/>
                  </a:srgbClr>
                </a:outerShdw>
              </a:effectLs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F3F4AB-8408-F445-A3CB-037E8A084006}"/>
              </a:ext>
            </a:extLst>
          </p:cNvPr>
          <p:cNvCxnSpPr>
            <a:cxnSpLocks/>
          </p:cNvCxnSpPr>
          <p:nvPr/>
        </p:nvCxnSpPr>
        <p:spPr>
          <a:xfrm>
            <a:off x="9222259" y="3782123"/>
            <a:ext cx="0" cy="914400"/>
          </a:xfrm>
          <a:prstGeom prst="straightConnector1">
            <a:avLst/>
          </a:prstGeom>
          <a:noFill/>
          <a:ln w="73025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2" name="Picture 11" descr="A picture containing outdoor, person, people&#10;&#10;Description automatically generated">
            <a:extLst>
              <a:ext uri="{FF2B5EF4-FFF2-40B4-BE49-F238E27FC236}">
                <a16:creationId xmlns:a16="http://schemas.microsoft.com/office/drawing/2014/main" id="{09F67743-FED6-1548-BF88-35F6C5D5C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989" y="1513847"/>
            <a:ext cx="4188253" cy="2936686"/>
          </a:xfrm>
          <a:prstGeom prst="rect">
            <a:avLst/>
          </a:prstGeom>
        </p:spPr>
      </p:pic>
      <p:pic>
        <p:nvPicPr>
          <p:cNvPr id="8" name="Picture 7" descr="A group of people looking at a paper&#10;&#10;Description automatically generated with medium confidence">
            <a:extLst>
              <a:ext uri="{FF2B5EF4-FFF2-40B4-BE49-F238E27FC236}">
                <a16:creationId xmlns:a16="http://schemas.microsoft.com/office/drawing/2014/main" id="{34FA7A5B-761B-9142-8F56-FC41818618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304" y="2529678"/>
            <a:ext cx="4358497" cy="287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2250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961375" y="6400414"/>
            <a:ext cx="249425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63" name="GBO, WVU and NSF created…"/>
          <p:cNvSpPr txBox="1"/>
          <p:nvPr/>
        </p:nvSpPr>
        <p:spPr>
          <a:xfrm>
            <a:off x="2222163" y="16285"/>
            <a:ext cx="6448238" cy="160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900">
                <a:solidFill>
                  <a:srgbClr val="FFFFFF"/>
                </a:solidFill>
              </a:defRPr>
            </a:pPr>
            <a:r>
              <a:rPr lang="en-US" sz="4900" dirty="0"/>
              <a:t>West Virginia University</a:t>
            </a:r>
            <a:endParaRPr sz="4900" dirty="0"/>
          </a:p>
          <a:p>
            <a:pPr>
              <a:defRPr sz="4900">
                <a:solidFill>
                  <a:srgbClr val="FFFFFF"/>
                </a:solidFill>
              </a:defRPr>
            </a:pPr>
            <a:r>
              <a:rPr lang="en-US" sz="4900" u="sng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http://wvurail.org/cra/</a:t>
            </a:r>
            <a:endParaRPr sz="4900" u="sng" dirty="0">
              <a:solidFill>
                <a:srgbClr val="FFC000"/>
              </a:solidFill>
              <a:uFill>
                <a:solidFill>
                  <a:srgbClr val="0000FF"/>
                </a:solidFill>
              </a:u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64" name="GnuRadio - Free software, basis of student telescopes…"/>
          <p:cNvSpPr txBox="1"/>
          <p:nvPr/>
        </p:nvSpPr>
        <p:spPr>
          <a:xfrm>
            <a:off x="1905077" y="1387010"/>
            <a:ext cx="8064760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FFFFFF"/>
                </a:solidFill>
              </a:defRPr>
            </a:pPr>
            <a:endParaRPr sz="2600" dirty="0"/>
          </a:p>
          <a:p>
            <a:pPr marL="561473" lvl="1" indent="-180473">
              <a:buSzPct val="100000"/>
              <a:buChar char="•"/>
              <a:defRPr sz="2600">
                <a:solidFill>
                  <a:srgbClr val="FFFFFF"/>
                </a:solidFill>
              </a:defRPr>
            </a:pPr>
            <a:r>
              <a:rPr lang="en-US" sz="2600" dirty="0"/>
              <a:t>Hosts High School Teachers to develop curriculum </a:t>
            </a:r>
            <a:endParaRPr sz="2600" dirty="0"/>
          </a:p>
          <a:p>
            <a:pPr marL="561473" lvl="1" indent="-180473">
              <a:buSzPct val="100000"/>
              <a:buChar char="•"/>
              <a:defRPr sz="2600">
                <a:solidFill>
                  <a:srgbClr val="FFFFFF"/>
                </a:solidFill>
              </a:defRPr>
            </a:pPr>
            <a:r>
              <a:rPr sz="2600" dirty="0"/>
              <a:t>Construction Guides - variety of telescope designs</a:t>
            </a:r>
          </a:p>
          <a:p>
            <a:pPr marL="561473" lvl="1" indent="-180473">
              <a:buSzPct val="100000"/>
              <a:buChar char="•"/>
              <a:defRPr sz="2600">
                <a:solidFill>
                  <a:srgbClr val="FFFFFF"/>
                </a:solidFill>
              </a:defRPr>
            </a:pPr>
            <a:r>
              <a:rPr lang="en-US" sz="2600" dirty="0"/>
              <a:t>Each teacher built and operated a telescope</a:t>
            </a:r>
            <a:endParaRPr sz="2600" dirty="0"/>
          </a:p>
        </p:txBody>
      </p:sp>
      <p:pic>
        <p:nvPicPr>
          <p:cNvPr id="3" name="Picture 2" descr="A group of people standing in a grass field posing for the camera&#10;&#10;Description automatically generated">
            <a:extLst>
              <a:ext uri="{FF2B5EF4-FFF2-40B4-BE49-F238E27FC236}">
                <a16:creationId xmlns:a16="http://schemas.microsoft.com/office/drawing/2014/main" id="{14562ADB-B5F6-C145-B801-D72696EFED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8111" y="3079780"/>
            <a:ext cx="4855779" cy="2977958"/>
          </a:xfrm>
          <a:prstGeom prst="rect">
            <a:avLst/>
          </a:prstGeom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7FA6496D-FC11-674B-9E85-3DD206BD7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4110" y="252051"/>
            <a:ext cx="2033890" cy="118643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CD2597-A307-D040-95F2-3F2CE52DA747}"/>
              </a:ext>
            </a:extLst>
          </p:cNvPr>
          <p:cNvSpPr txBox="1"/>
          <p:nvPr/>
        </p:nvSpPr>
        <p:spPr>
          <a:xfrm>
            <a:off x="2872682" y="5873073"/>
            <a:ext cx="644663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Kevin Bandura (WVU) building telescopes with high school teachers</a:t>
            </a:r>
          </a:p>
        </p:txBody>
      </p:sp>
    </p:spTree>
    <p:extLst>
      <p:ext uri="{BB962C8B-B14F-4D97-AF65-F5344CB8AC3E}">
        <p14:creationId xmlns:p14="http://schemas.microsoft.com/office/powerpoint/2010/main" val="222794960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530FAEF-9CE0-2A45-98A7-00446C8C7063}"/>
              </a:ext>
            </a:extLst>
          </p:cNvPr>
          <p:cNvSpPr/>
          <p:nvPr/>
        </p:nvSpPr>
        <p:spPr>
          <a:xfrm>
            <a:off x="6645087" y="6144518"/>
            <a:ext cx="3384331" cy="4086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endParaRPr lang="en-US"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961375" y="6400414"/>
            <a:ext cx="249425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79" name="Basic Telescope Components"/>
          <p:cNvSpPr txBox="1"/>
          <p:nvPr/>
        </p:nvSpPr>
        <p:spPr>
          <a:xfrm>
            <a:off x="3832766" y="836450"/>
            <a:ext cx="381290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solidFill>
                  <a:srgbClr val="FFFFFF"/>
                </a:solidFill>
              </a:defRPr>
            </a:lvl1pPr>
          </a:lstStyle>
          <a:p>
            <a:r>
              <a:rPr dirty="0"/>
              <a:t>Telescope Components</a:t>
            </a:r>
          </a:p>
        </p:txBody>
      </p:sp>
      <p:sp>
        <p:nvSpPr>
          <p:cNvPr id="181" name="Text"/>
          <p:cNvSpPr txBox="1"/>
          <p:nvPr/>
        </p:nvSpPr>
        <p:spPr>
          <a:xfrm>
            <a:off x="4280046" y="3381785"/>
            <a:ext cx="15003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 </a:t>
            </a:r>
          </a:p>
        </p:txBody>
      </p:sp>
      <p:sp>
        <p:nvSpPr>
          <p:cNvPr id="182" name="Text"/>
          <p:cNvSpPr txBox="1"/>
          <p:nvPr/>
        </p:nvSpPr>
        <p:spPr>
          <a:xfrm>
            <a:off x="6015356" y="3254785"/>
            <a:ext cx="15003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 </a:t>
            </a:r>
          </a:p>
        </p:txBody>
      </p:sp>
      <p:sp>
        <p:nvSpPr>
          <p:cNvPr id="184" name="LightWork Memo 15"/>
          <p:cNvSpPr txBox="1"/>
          <p:nvPr/>
        </p:nvSpPr>
        <p:spPr>
          <a:xfrm>
            <a:off x="3832765" y="316616"/>
            <a:ext cx="415915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700">
                <a:solidFill>
                  <a:srgbClr val="FFD300"/>
                </a:solidFill>
              </a:defRPr>
            </a:pPr>
            <a:r>
              <a:rPr sz="4000" dirty="0" err="1"/>
              <a:t>LightWork</a:t>
            </a:r>
            <a:r>
              <a:rPr sz="4000" dirty="0"/>
              <a:t> Mem</a:t>
            </a:r>
            <a:r>
              <a:rPr lang="en-US" sz="4000" dirty="0"/>
              <a:t>os</a:t>
            </a:r>
            <a:r>
              <a:rPr sz="3700" dirty="0"/>
              <a:t> </a:t>
            </a:r>
          </a:p>
        </p:txBody>
      </p:sp>
      <p:sp>
        <p:nvSpPr>
          <p:cNvPr id="185" name="http://opensourceradiotelescopes.org/wk/index.php?title=LightWork_Memo"/>
          <p:cNvSpPr txBox="1"/>
          <p:nvPr/>
        </p:nvSpPr>
        <p:spPr>
          <a:xfrm>
            <a:off x="6883649" y="6145680"/>
            <a:ext cx="290720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2">
                    <a:lumOff val="11813"/>
                  </a:schemeClr>
                </a:solidFill>
              </a:defRPr>
            </a:lvl1pPr>
          </a:lstStyle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bit.ly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LightWorkMemos</a:t>
            </a:r>
            <a:endParaRPr dirty="0"/>
          </a:p>
        </p:txBody>
      </p:sp>
      <p:sp>
        <p:nvSpPr>
          <p:cNvPr id="186" name="Left: Parts of a complete Radio telescope.   The resonant cavity design is critical to high sensitivity.  Right: Many commercial components have sufficient sensitivity for easy detection of our galaxy.  Integrated designs can be more sensitive and cheaper…"/>
          <p:cNvSpPr txBox="1"/>
          <p:nvPr/>
        </p:nvSpPr>
        <p:spPr>
          <a:xfrm>
            <a:off x="2198137" y="4920759"/>
            <a:ext cx="8307120" cy="1261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900">
                <a:solidFill>
                  <a:srgbClr val="FFFFFF"/>
                </a:solidFill>
              </a:defRPr>
            </a:pPr>
            <a:r>
              <a:rPr sz="1900" dirty="0"/>
              <a:t>Left: Radio </a:t>
            </a:r>
            <a:r>
              <a:rPr lang="en-US" sz="1900" dirty="0"/>
              <a:t>T</a:t>
            </a:r>
            <a:r>
              <a:rPr sz="1900" dirty="0"/>
              <a:t>elescope</a:t>
            </a:r>
            <a:r>
              <a:rPr lang="en-US" sz="1900" dirty="0"/>
              <a:t> Resonant Cavity in Front of 3 Radio Telescopes</a:t>
            </a:r>
            <a:r>
              <a:rPr sz="1900" dirty="0"/>
              <a:t>.   The resonant cavity design is critical to high sensitivity.  Right:</a:t>
            </a:r>
            <a:r>
              <a:rPr lang="en-US" sz="1900" dirty="0"/>
              <a:t> C</a:t>
            </a:r>
            <a:r>
              <a:rPr sz="1900" dirty="0"/>
              <a:t>ommercial</a:t>
            </a:r>
            <a:r>
              <a:rPr lang="en-US" sz="1900" dirty="0"/>
              <a:t> computer</a:t>
            </a:r>
            <a:r>
              <a:rPr sz="1900" dirty="0"/>
              <a:t> components have sufficient sensitivity for easy </a:t>
            </a:r>
            <a:r>
              <a:rPr lang="en-US" sz="1900" dirty="0"/>
              <a:t>study </a:t>
            </a:r>
            <a:r>
              <a:rPr sz="1900" dirty="0"/>
              <a:t>of our galaxy.  </a:t>
            </a:r>
            <a:r>
              <a:rPr lang="en-US" sz="1900" dirty="0"/>
              <a:t>All electronics need for the telescope are in the figure at right.</a:t>
            </a:r>
            <a:endParaRPr sz="1900" dirty="0"/>
          </a:p>
        </p:txBody>
      </p:sp>
      <p:pic>
        <p:nvPicPr>
          <p:cNvPr id="4" name="Picture 3" descr="A picture containing grass, outdoor, tree&#10;&#10;Description automatically generated">
            <a:extLst>
              <a:ext uri="{FF2B5EF4-FFF2-40B4-BE49-F238E27FC236}">
                <a16:creationId xmlns:a16="http://schemas.microsoft.com/office/drawing/2014/main" id="{67E23CA2-C0A7-504D-BBF5-21B05A8F4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746" y="1448449"/>
            <a:ext cx="2956943" cy="3488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003633-D25C-BE44-B45A-2155BB6CF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910" y="1531464"/>
            <a:ext cx="4496176" cy="34682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5504</TotalTime>
  <Words>1074</Words>
  <Application>Microsoft Macintosh PowerPoint</Application>
  <PresentationFormat>Widescreen</PresentationFormat>
  <Paragraphs>134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</vt:lpstr>
      <vt:lpstr>Times New Roman</vt:lpstr>
      <vt:lpstr>1_Office Theme</vt:lpstr>
      <vt:lpstr>PowerPoint Presentation</vt:lpstr>
      <vt:lpstr>PowerPoint Presentation</vt:lpstr>
      <vt:lpstr>Introduction: glangsto@nsf.gov</vt:lpstr>
      <vt:lpstr>PowerPoint Presentation</vt:lpstr>
      <vt:lpstr>PowerPoint Presentation</vt:lpstr>
      <vt:lpstr>Students in Action</vt:lpstr>
      <vt:lpstr>More Students in 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Glen Langston</cp:lastModifiedBy>
  <cp:revision>80</cp:revision>
  <cp:lastPrinted>2021-06-09T14:55:54Z</cp:lastPrinted>
  <dcterms:modified xsi:type="dcterms:W3CDTF">2022-03-31T15:12:04Z</dcterms:modified>
</cp:coreProperties>
</file>